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Relationship Id="rId4" Type="http://schemas.openxmlformats.org/officeDocument/2006/relationships/custom-properties" Target="docProps/custom.xml" 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embeddedFontLst>
    <p:embeddedFont>
      <p:font typeface="Liter" charset="-122" pitchFamily="34"/>
      <p:regular r:id="rId15"/>
    </p:embeddedFont>
    <p:embeddedFont>
      <p:font typeface="Unna" charset="-122" pitchFamily="34"/>
      <p:regular r:id="rId16"/>
    </p:embeddedFont>
    <p:embeddedFont>
      <p:font typeface="Oranienbaum" charset="-122" pitchFamily="34"/>
      <p:regular r:id="rId17"/>
    </p:embeddedFont>
    <p:embeddedFont>
      <p:font typeface="Quattrocento Sans" charset="-122" pitchFamily="34"/>
      <p:regular r:id="rId18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D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t4.ftcdn.net/jpg/09/52/77/07/360_F_952770713_ql6FT8NsN2WLtuzXYGZ34wcr4u6aT1jT.jpg">    </p:cNvPr>
          <p:cNvPicPr>
            <a:picLocks noChangeAspect="1"/>
          </p:cNvPicPr>
          <p:nvPr/>
        </p:nvPicPr>
        <p:blipFill>
          <a:blip r:embed="rId1">
            <a:alphaModFix amt="30000"/>
          </a:blip>
          <a:srcRect l="233" r="233" t="0" b="0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1A1D24">
              <a:alpha val="8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80973" y="380973"/>
            <a:ext cx="38100" cy="457200"/>
          </a:xfrm>
          <a:prstGeom prst="roundRect">
            <a:avLst>
              <a:gd name="adj" fmla="val 0"/>
            </a:avLst>
          </a:prstGeom>
          <a:solidFill>
            <a:srgbClr val="C54B38"/>
          </a:solidFill>
          <a:ln/>
        </p:spPr>
      </p:sp>
      <p:sp>
        <p:nvSpPr>
          <p:cNvPr id="5" name="Text 2"/>
          <p:cNvSpPr/>
          <p:nvPr/>
        </p:nvSpPr>
        <p:spPr>
          <a:xfrm>
            <a:off x="533256" y="514254"/>
            <a:ext cx="3000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spc="210" kern="0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Civic Tech Emergency Briefing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380973" y="1502234"/>
            <a:ext cx="8877300" cy="1504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540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The Voting Rights</a:t>
            </a:r>
            <a:endParaRPr lang="en-US" sz="1600" dirty="0"/>
          </a:p>
          <a:p>
            <a:pPr>
              <a:lnSpc>
                <a:spcPct val="90000"/>
              </a:lnSpc>
            </a:pPr>
            <a:r>
              <a:rPr lang="en-US" sz="540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Act </a:t>
            </a:r>
            <a:pPr>
              <a:lnSpc>
                <a:spcPct val="90000"/>
              </a:lnSpc>
            </a:pPr>
            <a:r>
              <a:rPr lang="en-US" sz="5400" b="1" dirty="0">
                <a:solidFill>
                  <a:srgbClr val="C54B38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2026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80973" y="3239536"/>
            <a:ext cx="914400" cy="38100"/>
          </a:xfrm>
          <a:prstGeom prst="roundRect">
            <a:avLst>
              <a:gd name="adj" fmla="val 0"/>
            </a:avLst>
          </a:prstGeom>
          <a:solidFill>
            <a:srgbClr val="4A6C8C"/>
          </a:solidFill>
          <a:ln/>
        </p:spPr>
      </p:sp>
      <p:sp>
        <p:nvSpPr>
          <p:cNvPr id="8" name="Text 5"/>
          <p:cNvSpPr/>
          <p:nvPr/>
        </p:nvSpPr>
        <p:spPr>
          <a:xfrm>
            <a:off x="380973" y="3506098"/>
            <a:ext cx="8677275" cy="1390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250" dirty="0">
                <a:solidFill>
                  <a:srgbClr val="F0F2F5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A UI/UX Designer's Guide to</a:t>
            </a:r>
            <a:endParaRPr lang="en-US" sz="1600" dirty="0"/>
          </a:p>
          <a:p>
            <a:pPr>
              <a:lnSpc>
                <a:spcPct val="140000"/>
              </a:lnSpc>
            </a:pPr>
            <a:r>
              <a:rPr lang="en-US" sz="2250" dirty="0">
                <a:solidFill>
                  <a:srgbClr val="F0F2F5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Protecting Democracy After</a:t>
            </a:r>
            <a:endParaRPr lang="en-US" sz="1600" dirty="0"/>
          </a:p>
          <a:p>
            <a:pPr>
              <a:lnSpc>
                <a:spcPct val="140000"/>
              </a:lnSpc>
            </a:pPr>
            <a:r>
              <a:rPr lang="en-US" sz="2250" dirty="0">
                <a:solidFill>
                  <a:srgbClr val="C54B38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Louisiana v. Callais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380973" y="6019832"/>
            <a:ext cx="4648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April 29, 2026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380973" y="6248389"/>
            <a:ext cx="46577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0F2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Prepared For: Civic Tech Designers, Developers &amp; Product Managers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11209946" y="5875921"/>
            <a:ext cx="588509" cy="588509"/>
          </a:xfrm>
          <a:prstGeom prst="roundRect">
            <a:avLst>
              <a:gd name="adj" fmla="val 0"/>
            </a:avLst>
          </a:prstGeom>
          <a:solidFill>
            <a:srgbClr val="000000">
              <a:alpha val="0"/>
            </a:srgbClr>
          </a:solidFill>
          <a:ln w="22679">
            <a:solidFill>
              <a:srgbClr val="C54B38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1365648" y="6029267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42875" y="0"/>
                </a:moveTo>
                <a:cubicBezTo>
                  <a:pt x="145442" y="0"/>
                  <a:pt x="148010" y="558"/>
                  <a:pt x="150354" y="1619"/>
                </a:cubicBezTo>
                <a:lnTo>
                  <a:pt x="255501" y="46211"/>
                </a:lnTo>
                <a:cubicBezTo>
                  <a:pt x="267779" y="51402"/>
                  <a:pt x="276932" y="63512"/>
                  <a:pt x="276876" y="78135"/>
                </a:cubicBezTo>
                <a:cubicBezTo>
                  <a:pt x="276597" y="133499"/>
                  <a:pt x="253826" y="234795"/>
                  <a:pt x="157665" y="280839"/>
                </a:cubicBezTo>
                <a:cubicBezTo>
                  <a:pt x="148344" y="285304"/>
                  <a:pt x="137517" y="285304"/>
                  <a:pt x="128197" y="280839"/>
                </a:cubicBezTo>
                <a:cubicBezTo>
                  <a:pt x="31979" y="234795"/>
                  <a:pt x="9265" y="133499"/>
                  <a:pt x="8985" y="78135"/>
                </a:cubicBezTo>
                <a:cubicBezTo>
                  <a:pt x="8930" y="63512"/>
                  <a:pt x="18083" y="51402"/>
                  <a:pt x="30361" y="46211"/>
                </a:cubicBezTo>
                <a:lnTo>
                  <a:pt x="135452" y="1619"/>
                </a:lnTo>
                <a:cubicBezTo>
                  <a:pt x="137796" y="558"/>
                  <a:pt x="140308" y="0"/>
                  <a:pt x="142875" y="0"/>
                </a:cubicBezTo>
                <a:close/>
                <a:moveTo>
                  <a:pt x="142875" y="37281"/>
                </a:moveTo>
                <a:lnTo>
                  <a:pt x="142875" y="248301"/>
                </a:lnTo>
                <a:cubicBezTo>
                  <a:pt x="219894" y="211020"/>
                  <a:pt x="240599" y="128420"/>
                  <a:pt x="241102" y="78972"/>
                </a:cubicBezTo>
                <a:lnTo>
                  <a:pt x="142875" y="37337"/>
                </a:lnTo>
                <a:lnTo>
                  <a:pt x="142875" y="37337"/>
                </a:lnTo>
                <a:close/>
              </a:path>
            </a:pathLst>
          </a:custGeom>
          <a:solidFill>
            <a:srgbClr val="C54B38"/>
          </a:solidFill>
          <a:ln/>
        </p:spPr>
      </p:sp>
    </p:spTree>
  </p:cSld>
  <p:clrMapOvr>
    <a:masterClrMapping/>
  </p:clrMapOvr>
  <p:transition>
    <p:fade/>
    <p:spd val="me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1D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0973" y="457115"/>
            <a:ext cx="387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spc="210" kern="0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Navigation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0973" y="799951"/>
            <a:ext cx="409575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Contents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0973" y="1742884"/>
            <a:ext cx="762000" cy="38100"/>
          </a:xfrm>
          <a:prstGeom prst="roundRect">
            <a:avLst>
              <a:gd name="adj" fmla="val 0"/>
            </a:avLst>
          </a:prstGeom>
          <a:solidFill>
            <a:srgbClr val="C54B38"/>
          </a:solidFill>
          <a:ln/>
        </p:spPr>
      </p:sp>
      <p:sp>
        <p:nvSpPr>
          <p:cNvPr id="5" name="Text 3"/>
          <p:cNvSpPr/>
          <p:nvPr/>
        </p:nvSpPr>
        <p:spPr>
          <a:xfrm>
            <a:off x="380973" y="5286721"/>
            <a:ext cx="38957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8C8C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Six critical sections mapping the legal crisis, its cascading effects, and the actionable UI/UX strategies to defend democratic access in the digital realm.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4648088" y="418978"/>
            <a:ext cx="762000" cy="762000"/>
          </a:xfrm>
          <a:prstGeom prst="roundRect">
            <a:avLst>
              <a:gd name="adj" fmla="val 0"/>
            </a:avLst>
          </a:prstGeom>
          <a:solidFill>
            <a:srgbClr val="C54B38"/>
          </a:solidFill>
          <a:ln/>
        </p:spPr>
      </p:sp>
      <p:sp>
        <p:nvSpPr>
          <p:cNvPr id="7" name="Text 5"/>
          <p:cNvSpPr/>
          <p:nvPr/>
        </p:nvSpPr>
        <p:spPr>
          <a:xfrm>
            <a:off x="4870400" y="609531"/>
            <a:ext cx="4857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647097" y="380974"/>
            <a:ext cx="17009" cy="781050"/>
          </a:xfrm>
          <a:prstGeom prst="roundRect">
            <a:avLst>
              <a:gd name="adj" fmla="val 0"/>
            </a:avLst>
          </a:prstGeom>
          <a:solidFill>
            <a:srgbClr val="4A6C8C"/>
          </a:solidFill>
          <a:ln/>
        </p:spPr>
      </p:sp>
      <p:sp>
        <p:nvSpPr>
          <p:cNvPr id="9" name="Text 7"/>
          <p:cNvSpPr/>
          <p:nvPr/>
        </p:nvSpPr>
        <p:spPr>
          <a:xfrm>
            <a:off x="5884159" y="457115"/>
            <a:ext cx="60388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The Supreme Court Ruling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884159" y="837956"/>
            <a:ext cx="60007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C8C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Analyzing the 6-3 decision and its devastating shift to intentional discrimination standards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648088" y="1478182"/>
            <a:ext cx="762000" cy="762000"/>
          </a:xfrm>
          <a:prstGeom prst="roundRect">
            <a:avLst>
              <a:gd name="adj" fmla="val 0"/>
            </a:avLst>
          </a:prstGeom>
          <a:solidFill>
            <a:srgbClr val="4A6C8C"/>
          </a:solidFill>
          <a:ln/>
        </p:spPr>
      </p:sp>
      <p:sp>
        <p:nvSpPr>
          <p:cNvPr id="12" name="Text 10"/>
          <p:cNvSpPr/>
          <p:nvPr/>
        </p:nvSpPr>
        <p:spPr>
          <a:xfrm>
            <a:off x="4849937" y="1668735"/>
            <a:ext cx="533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02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647097" y="1440178"/>
            <a:ext cx="17009" cy="781050"/>
          </a:xfrm>
          <a:prstGeom prst="roundRect">
            <a:avLst>
              <a:gd name="adj" fmla="val 0"/>
            </a:avLst>
          </a:prstGeom>
          <a:solidFill>
            <a:srgbClr val="4A6C8C"/>
          </a:solidFill>
          <a:ln/>
        </p:spPr>
      </p:sp>
      <p:sp>
        <p:nvSpPr>
          <p:cNvPr id="14" name="Text 12"/>
          <p:cNvSpPr/>
          <p:nvPr/>
        </p:nvSpPr>
        <p:spPr>
          <a:xfrm>
            <a:off x="5884159" y="1516320"/>
            <a:ext cx="60388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Domino Effects Across the U.S.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884159" y="1897160"/>
            <a:ext cx="60007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C8C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Immediate, short-term, and long-term consequences for American democracy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648088" y="2537386"/>
            <a:ext cx="762000" cy="762000"/>
          </a:xfrm>
          <a:prstGeom prst="roundRect">
            <a:avLst>
              <a:gd name="adj" fmla="val 0"/>
            </a:avLst>
          </a:prstGeom>
          <a:solidFill>
            <a:srgbClr val="8C8C8C"/>
          </a:solidFill>
          <a:ln/>
        </p:spPr>
      </p:sp>
      <p:sp>
        <p:nvSpPr>
          <p:cNvPr id="17" name="Text 15"/>
          <p:cNvSpPr/>
          <p:nvPr/>
        </p:nvSpPr>
        <p:spPr>
          <a:xfrm>
            <a:off x="4851398" y="2727940"/>
            <a:ext cx="5238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03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647097" y="2499383"/>
            <a:ext cx="17009" cy="781050"/>
          </a:xfrm>
          <a:prstGeom prst="roundRect">
            <a:avLst>
              <a:gd name="adj" fmla="val 0"/>
            </a:avLst>
          </a:prstGeom>
          <a:solidFill>
            <a:srgbClr val="4A6C8C"/>
          </a:solidFill>
          <a:ln/>
        </p:spPr>
      </p:sp>
      <p:sp>
        <p:nvSpPr>
          <p:cNvPr id="19" name="Text 17"/>
          <p:cNvSpPr/>
          <p:nvPr/>
        </p:nvSpPr>
        <p:spPr>
          <a:xfrm>
            <a:off x="5884159" y="2575524"/>
            <a:ext cx="60388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The UX Crisis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5884159" y="2956364"/>
            <a:ext cx="60007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C8C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Why digital voter tools fail: accessibility, jargon, and mobile friction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4648088" y="3596592"/>
            <a:ext cx="762000" cy="762000"/>
          </a:xfrm>
          <a:prstGeom prst="roundRect">
            <a:avLst>
              <a:gd name="adj" fmla="val 0"/>
            </a:avLst>
          </a:prstGeom>
          <a:solidFill>
            <a:srgbClr val="C54B38"/>
          </a:solidFill>
          <a:ln/>
        </p:spPr>
      </p:sp>
      <p:sp>
        <p:nvSpPr>
          <p:cNvPr id="22" name="Text 20"/>
          <p:cNvSpPr/>
          <p:nvPr/>
        </p:nvSpPr>
        <p:spPr>
          <a:xfrm>
            <a:off x="4856182" y="3787144"/>
            <a:ext cx="5143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5647097" y="3558587"/>
            <a:ext cx="17009" cy="781050"/>
          </a:xfrm>
          <a:prstGeom prst="roundRect">
            <a:avLst>
              <a:gd name="adj" fmla="val 0"/>
            </a:avLst>
          </a:prstGeom>
          <a:solidFill>
            <a:srgbClr val="4A6C8C"/>
          </a:solidFill>
          <a:ln/>
        </p:spPr>
      </p:sp>
      <p:sp>
        <p:nvSpPr>
          <p:cNvPr id="24" name="Text 22"/>
          <p:cNvSpPr/>
          <p:nvPr/>
        </p:nvSpPr>
        <p:spPr>
          <a:xfrm>
            <a:off x="5884159" y="3634729"/>
            <a:ext cx="60388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The 5 UI/UX Fixes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5884159" y="4015569"/>
            <a:ext cx="60007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C8C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Actionable design principles to save democratic access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4648088" y="4655795"/>
            <a:ext cx="762000" cy="762000"/>
          </a:xfrm>
          <a:prstGeom prst="roundRect">
            <a:avLst>
              <a:gd name="adj" fmla="val 0"/>
            </a:avLst>
          </a:prstGeom>
          <a:solidFill>
            <a:srgbClr val="4A6C8C"/>
          </a:solidFill>
          <a:ln/>
        </p:spPr>
      </p:sp>
      <p:sp>
        <p:nvSpPr>
          <p:cNvPr id="27" name="Text 25"/>
          <p:cNvSpPr/>
          <p:nvPr/>
        </p:nvSpPr>
        <p:spPr>
          <a:xfrm>
            <a:off x="4852461" y="4846349"/>
            <a:ext cx="5238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05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5647097" y="4617791"/>
            <a:ext cx="17009" cy="781050"/>
          </a:xfrm>
          <a:prstGeom prst="roundRect">
            <a:avLst>
              <a:gd name="adj" fmla="val 0"/>
            </a:avLst>
          </a:prstGeom>
          <a:solidFill>
            <a:srgbClr val="4A6C8C"/>
          </a:solidFill>
          <a:ln/>
        </p:spPr>
      </p:sp>
      <p:sp>
        <p:nvSpPr>
          <p:cNvPr id="29" name="Text 27"/>
          <p:cNvSpPr/>
          <p:nvPr/>
        </p:nvSpPr>
        <p:spPr>
          <a:xfrm>
            <a:off x="5884159" y="4693933"/>
            <a:ext cx="60388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The UI/UX Trust Audit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5884159" y="5074773"/>
            <a:ext cx="60007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C8C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 rigorous 5-day implementation plan for civic tech teams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4648088" y="5715001"/>
            <a:ext cx="762000" cy="762000"/>
          </a:xfrm>
          <a:prstGeom prst="roundRect">
            <a:avLst>
              <a:gd name="adj" fmla="val 0"/>
            </a:avLst>
          </a:prstGeom>
          <a:solidFill>
            <a:srgbClr val="8C8C8C"/>
          </a:solidFill>
          <a:ln/>
        </p:spPr>
      </p:sp>
      <p:sp>
        <p:nvSpPr>
          <p:cNvPr id="32" name="Text 30"/>
          <p:cNvSpPr/>
          <p:nvPr/>
        </p:nvSpPr>
        <p:spPr>
          <a:xfrm>
            <a:off x="4853657" y="5905553"/>
            <a:ext cx="5238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06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5647097" y="5676996"/>
            <a:ext cx="17009" cy="781050"/>
          </a:xfrm>
          <a:prstGeom prst="roundRect">
            <a:avLst>
              <a:gd name="adj" fmla="val 0"/>
            </a:avLst>
          </a:prstGeom>
          <a:solidFill>
            <a:srgbClr val="4A6C8C"/>
          </a:solidFill>
          <a:ln/>
        </p:spPr>
      </p:sp>
      <p:sp>
        <p:nvSpPr>
          <p:cNvPr id="34" name="Text 32"/>
          <p:cNvSpPr/>
          <p:nvPr/>
        </p:nvSpPr>
        <p:spPr>
          <a:xfrm>
            <a:off x="5884159" y="5753138"/>
            <a:ext cx="60388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Final Word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5884159" y="6133977"/>
            <a:ext cx="60007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C8C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 new battleground and the designer's mandate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1D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0973" y="380973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spc="210" kern="0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Section 01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0973" y="647669"/>
            <a:ext cx="116586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The Supreme Court Ruling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0973" y="1333473"/>
            <a:ext cx="762000" cy="38100"/>
          </a:xfrm>
          <a:prstGeom prst="roundRect">
            <a:avLst>
              <a:gd name="adj" fmla="val 0"/>
            </a:avLst>
          </a:prstGeom>
          <a:solidFill>
            <a:srgbClr val="C54B38"/>
          </a:solidFill>
          <a:ln/>
        </p:spPr>
      </p:sp>
      <p:sp>
        <p:nvSpPr>
          <p:cNvPr id="5" name="Shape 3"/>
          <p:cNvSpPr/>
          <p:nvPr/>
        </p:nvSpPr>
        <p:spPr>
          <a:xfrm>
            <a:off x="380973" y="1523760"/>
            <a:ext cx="4572000" cy="3409950"/>
          </a:xfrm>
          <a:prstGeom prst="roundRect">
            <a:avLst>
              <a:gd name="adj" fmla="val 0"/>
            </a:avLst>
          </a:prstGeom>
          <a:solidFill>
            <a:srgbClr val="C54B38"/>
          </a:solidFill>
          <a:ln/>
        </p:spPr>
      </p:sp>
      <p:sp>
        <p:nvSpPr>
          <p:cNvPr id="6" name="Shape 4"/>
          <p:cNvSpPr/>
          <p:nvPr/>
        </p:nvSpPr>
        <p:spPr>
          <a:xfrm>
            <a:off x="629772" y="2132761"/>
            <a:ext cx="321469" cy="285750"/>
          </a:xfrm>
          <a:custGeom>
            <a:avLst/>
            <a:gdLst/>
            <a:ahLst/>
            <a:cxnLst/>
            <a:rect l="l" t="t" r="r" b="b"/>
            <a:pathLst>
              <a:path w="321469" h="285750">
                <a:moveTo>
                  <a:pt x="94655" y="85613"/>
                </a:moveTo>
                <a:lnTo>
                  <a:pt x="84218" y="75177"/>
                </a:lnTo>
                <a:cubicBezTo>
                  <a:pt x="77242" y="68200"/>
                  <a:pt x="77242" y="56871"/>
                  <a:pt x="84218" y="49895"/>
                </a:cubicBezTo>
                <a:lnTo>
                  <a:pt x="148233" y="-14176"/>
                </a:lnTo>
                <a:cubicBezTo>
                  <a:pt x="155209" y="-21152"/>
                  <a:pt x="166539" y="-21152"/>
                  <a:pt x="173515" y="-14176"/>
                </a:cubicBezTo>
                <a:lnTo>
                  <a:pt x="183952" y="-3683"/>
                </a:lnTo>
                <a:cubicBezTo>
                  <a:pt x="190928" y="3293"/>
                  <a:pt x="190928" y="14622"/>
                  <a:pt x="183952" y="21599"/>
                </a:cubicBezTo>
                <a:lnTo>
                  <a:pt x="119937" y="85613"/>
                </a:lnTo>
                <a:cubicBezTo>
                  <a:pt x="112961" y="92590"/>
                  <a:pt x="101631" y="92590"/>
                  <a:pt x="94655" y="85613"/>
                </a:cubicBezTo>
                <a:close/>
                <a:moveTo>
                  <a:pt x="154037" y="118151"/>
                </a:moveTo>
                <a:lnTo>
                  <a:pt x="136513" y="100626"/>
                </a:lnTo>
                <a:lnTo>
                  <a:pt x="199020" y="38119"/>
                </a:lnTo>
                <a:lnTo>
                  <a:pt x="265658" y="104756"/>
                </a:lnTo>
                <a:lnTo>
                  <a:pt x="203150" y="167264"/>
                </a:lnTo>
                <a:lnTo>
                  <a:pt x="185626" y="149740"/>
                </a:lnTo>
                <a:lnTo>
                  <a:pt x="56145" y="279220"/>
                </a:lnTo>
                <a:cubicBezTo>
                  <a:pt x="47439" y="287927"/>
                  <a:pt x="33319" y="287927"/>
                  <a:pt x="24557" y="279220"/>
                </a:cubicBezTo>
                <a:cubicBezTo>
                  <a:pt x="15794" y="270514"/>
                  <a:pt x="15850" y="256394"/>
                  <a:pt x="24557" y="247631"/>
                </a:cubicBezTo>
                <a:lnTo>
                  <a:pt x="154037" y="118151"/>
                </a:lnTo>
                <a:close/>
                <a:moveTo>
                  <a:pt x="218163" y="209066"/>
                </a:moveTo>
                <a:cubicBezTo>
                  <a:pt x="211187" y="202090"/>
                  <a:pt x="211187" y="190760"/>
                  <a:pt x="218163" y="183784"/>
                </a:cubicBezTo>
                <a:lnTo>
                  <a:pt x="282178" y="119769"/>
                </a:lnTo>
                <a:cubicBezTo>
                  <a:pt x="289154" y="112793"/>
                  <a:pt x="300484" y="112793"/>
                  <a:pt x="307460" y="119769"/>
                </a:cubicBezTo>
                <a:lnTo>
                  <a:pt x="317897" y="130206"/>
                </a:lnTo>
                <a:cubicBezTo>
                  <a:pt x="324873" y="137182"/>
                  <a:pt x="324873" y="148512"/>
                  <a:pt x="317897" y="155488"/>
                </a:cubicBezTo>
                <a:lnTo>
                  <a:pt x="253882" y="219559"/>
                </a:lnTo>
                <a:cubicBezTo>
                  <a:pt x="246906" y="226535"/>
                  <a:pt x="235576" y="226535"/>
                  <a:pt x="228600" y="219559"/>
                </a:cubicBezTo>
                <a:lnTo>
                  <a:pt x="218163" y="209122"/>
                </a:lnTo>
                <a:close/>
              </a:path>
            </a:pathLst>
          </a:custGeom>
          <a:solidFill>
            <a:srgbClr val="F0F2F5"/>
          </a:solidFill>
          <a:ln/>
        </p:spPr>
      </p:sp>
      <p:sp>
        <p:nvSpPr>
          <p:cNvPr id="7" name="Text 5"/>
          <p:cNvSpPr/>
          <p:nvPr/>
        </p:nvSpPr>
        <p:spPr>
          <a:xfrm>
            <a:off x="1080997" y="2123326"/>
            <a:ext cx="1866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Louisiana v. Callais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09531" y="2580308"/>
            <a:ext cx="4200525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b="1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6-3 decision</a:t>
            </a:r>
            <a:pPr>
              <a:lnSpc>
                <a:spcPct val="140000"/>
              </a:lnSpc>
            </a:pPr>
            <a:r>
              <a:rPr lang="en-US" sz="135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striking down Louisiana's congressional map with a second majority-Black district.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09531" y="3298137"/>
            <a:ext cx="4114800" cy="17009"/>
          </a:xfrm>
          <a:prstGeom prst="roundRect">
            <a:avLst>
              <a:gd name="adj" fmla="val 0"/>
            </a:avLst>
          </a:prstGeom>
          <a:solidFill>
            <a:srgbClr val="F0F2F5">
              <a:alpha val="30196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609531" y="3458925"/>
            <a:ext cx="4181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0F2F5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VOTE BREAKDOWN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09531" y="3725620"/>
            <a:ext cx="2019300" cy="609600"/>
          </a:xfrm>
          <a:prstGeom prst="roundRect">
            <a:avLst>
              <a:gd name="adj" fmla="val 0"/>
            </a:avLst>
          </a:prstGeom>
          <a:solidFill>
            <a:srgbClr val="F0F2F5"/>
          </a:solidFill>
          <a:ln/>
        </p:spPr>
      </p:sp>
      <p:sp>
        <p:nvSpPr>
          <p:cNvPr id="12" name="Text 10"/>
          <p:cNvSpPr/>
          <p:nvPr/>
        </p:nvSpPr>
        <p:spPr>
          <a:xfrm>
            <a:off x="552381" y="3801761"/>
            <a:ext cx="2133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1A1D24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6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80956" y="4106461"/>
            <a:ext cx="20764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1A1D2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MAJORITY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2704951" y="3725620"/>
            <a:ext cx="2019300" cy="609600"/>
          </a:xfrm>
          <a:prstGeom prst="roundRect">
            <a:avLst>
              <a:gd name="adj" fmla="val 0"/>
            </a:avLst>
          </a:prstGeom>
          <a:solidFill>
            <a:srgbClr val="F0F2F5">
              <a:alpha val="30196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2647801" y="3801761"/>
            <a:ext cx="2133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2676376" y="4106461"/>
            <a:ext cx="20764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F0F2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DISSENT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397982" y="5124871"/>
            <a:ext cx="4550909" cy="1352550"/>
          </a:xfrm>
          <a:prstGeom prst="roundRect">
            <a:avLst>
              <a:gd name="adj" fmla="val 0"/>
            </a:avLst>
          </a:prstGeom>
          <a:solidFill>
            <a:srgbClr val="4A6C8C">
              <a:alpha val="20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397982" y="5124871"/>
            <a:ext cx="34018" cy="1352550"/>
          </a:xfrm>
          <a:prstGeom prst="roundRect">
            <a:avLst>
              <a:gd name="adj" fmla="val 0"/>
            </a:avLst>
          </a:prstGeom>
          <a:solidFill>
            <a:srgbClr val="4A6C8C"/>
          </a:solidFill>
          <a:ln/>
        </p:spPr>
      </p:sp>
      <p:sp>
        <p:nvSpPr>
          <p:cNvPr id="19" name="Shape 17"/>
          <p:cNvSpPr/>
          <p:nvPr/>
        </p:nvSpPr>
        <p:spPr>
          <a:xfrm>
            <a:off x="586362" y="5353294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87003" y="103659"/>
                </a:moveTo>
                <a:cubicBezTo>
                  <a:pt x="191653" y="99008"/>
                  <a:pt x="191653" y="91455"/>
                  <a:pt x="187003" y="86804"/>
                </a:cubicBezTo>
                <a:lnTo>
                  <a:pt x="127471" y="27273"/>
                </a:lnTo>
                <a:cubicBezTo>
                  <a:pt x="122820" y="22622"/>
                  <a:pt x="115267" y="22622"/>
                  <a:pt x="110617" y="27273"/>
                </a:cubicBezTo>
                <a:cubicBezTo>
                  <a:pt x="105966" y="31924"/>
                  <a:pt x="105966" y="39477"/>
                  <a:pt x="110617" y="44128"/>
                </a:cubicBezTo>
                <a:lnTo>
                  <a:pt x="149833" y="83344"/>
                </a:lnTo>
                <a:lnTo>
                  <a:pt x="11906" y="83344"/>
                </a:lnTo>
                <a:cubicBezTo>
                  <a:pt x="5321" y="83344"/>
                  <a:pt x="0" y="88664"/>
                  <a:pt x="0" y="95250"/>
                </a:cubicBezTo>
                <a:cubicBezTo>
                  <a:pt x="0" y="101836"/>
                  <a:pt x="5321" y="107156"/>
                  <a:pt x="11906" y="107156"/>
                </a:cubicBezTo>
                <a:lnTo>
                  <a:pt x="149833" y="107156"/>
                </a:lnTo>
                <a:lnTo>
                  <a:pt x="110617" y="146372"/>
                </a:lnTo>
                <a:cubicBezTo>
                  <a:pt x="105966" y="151023"/>
                  <a:pt x="105966" y="158576"/>
                  <a:pt x="110617" y="163227"/>
                </a:cubicBezTo>
                <a:cubicBezTo>
                  <a:pt x="115267" y="167878"/>
                  <a:pt x="122820" y="167878"/>
                  <a:pt x="127471" y="163227"/>
                </a:cubicBezTo>
                <a:lnTo>
                  <a:pt x="187003" y="103696"/>
                </a:lnTo>
                <a:close/>
              </a:path>
            </a:pathLst>
          </a:custGeom>
          <a:solidFill>
            <a:srgbClr val="4A6C8C"/>
          </a:solidFill>
          <a:ln/>
        </p:spPr>
      </p:sp>
      <p:sp>
        <p:nvSpPr>
          <p:cNvPr id="20" name="Text 18"/>
          <p:cNvSpPr/>
          <p:nvPr/>
        </p:nvSpPr>
        <p:spPr>
          <a:xfrm>
            <a:off x="867987" y="531529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Shift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67987" y="5543848"/>
            <a:ext cx="3971925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 practice, requires proof of </a:t>
            </a:r>
            <a:pPr>
              <a:lnSpc>
                <a:spcPct val="140000"/>
              </a:lnSpc>
            </a:pPr>
            <a:r>
              <a:rPr lang="en-US" sz="1200" b="1" dirty="0">
                <a:solidFill>
                  <a:srgbClr val="C54B3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intentional racial discrimination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— a "dead letter" according to Justice Kagan's dissent.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189982" y="1532265"/>
            <a:ext cx="6608309" cy="3379334"/>
          </a:xfrm>
          <a:prstGeom prst="roundRect">
            <a:avLst>
              <a:gd name="adj" fmla="val 0"/>
            </a:avLst>
          </a:prstGeom>
          <a:solidFill>
            <a:srgbClr val="1A1D24"/>
          </a:solidFill>
          <a:ln w="22679">
            <a:solidFill>
              <a:srgbClr val="C54B38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427044" y="2033896"/>
            <a:ext cx="457200" cy="457200"/>
          </a:xfrm>
          <a:prstGeom prst="roundRect">
            <a:avLst>
              <a:gd name="adj" fmla="val 0"/>
            </a:avLst>
          </a:prstGeom>
          <a:solidFill>
            <a:srgbClr val="C54B38"/>
          </a:solidFill>
          <a:ln/>
        </p:spPr>
      </p:sp>
      <p:sp>
        <p:nvSpPr>
          <p:cNvPr id="24" name="Shape 22"/>
          <p:cNvSpPr/>
          <p:nvPr/>
        </p:nvSpPr>
        <p:spPr>
          <a:xfrm>
            <a:off x="5541328" y="214817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cubicBezTo>
                  <a:pt x="120863" y="0"/>
                  <a:pt x="126891" y="3617"/>
                  <a:pt x="130016" y="9376"/>
                </a:cubicBezTo>
                <a:lnTo>
                  <a:pt x="226457" y="187970"/>
                </a:lnTo>
                <a:cubicBezTo>
                  <a:pt x="229448" y="193506"/>
                  <a:pt x="229314" y="200204"/>
                  <a:pt x="226100" y="205606"/>
                </a:cubicBezTo>
                <a:cubicBezTo>
                  <a:pt x="222885" y="211009"/>
                  <a:pt x="217036" y="214313"/>
                  <a:pt x="210741" y="214313"/>
                </a:cubicBezTo>
                <a:lnTo>
                  <a:pt x="17859" y="214313"/>
                </a:lnTo>
                <a:cubicBezTo>
                  <a:pt x="11564" y="214313"/>
                  <a:pt x="5760" y="211009"/>
                  <a:pt x="2500" y="205606"/>
                </a:cubicBezTo>
                <a:cubicBezTo>
                  <a:pt x="-759" y="200204"/>
                  <a:pt x="-848" y="193506"/>
                  <a:pt x="2143" y="187970"/>
                </a:cubicBezTo>
                <a:lnTo>
                  <a:pt x="98584" y="9376"/>
                </a:lnTo>
                <a:cubicBezTo>
                  <a:pt x="101709" y="3617"/>
                  <a:pt x="107737" y="0"/>
                  <a:pt x="114300" y="0"/>
                </a:cubicBezTo>
                <a:close/>
                <a:moveTo>
                  <a:pt x="114300" y="75009"/>
                </a:moveTo>
                <a:cubicBezTo>
                  <a:pt x="108362" y="75009"/>
                  <a:pt x="103584" y="79787"/>
                  <a:pt x="103584" y="85725"/>
                </a:cubicBezTo>
                <a:lnTo>
                  <a:pt x="103584" y="135731"/>
                </a:lnTo>
                <a:cubicBezTo>
                  <a:pt x="103584" y="141669"/>
                  <a:pt x="108362" y="146447"/>
                  <a:pt x="114300" y="146447"/>
                </a:cubicBezTo>
                <a:cubicBezTo>
                  <a:pt x="120238" y="146447"/>
                  <a:pt x="125016" y="141669"/>
                  <a:pt x="125016" y="135731"/>
                </a:cubicBezTo>
                <a:lnTo>
                  <a:pt x="125016" y="85725"/>
                </a:lnTo>
                <a:cubicBezTo>
                  <a:pt x="125016" y="79787"/>
                  <a:pt x="120238" y="75009"/>
                  <a:pt x="114300" y="75009"/>
                </a:cubicBezTo>
                <a:close/>
                <a:moveTo>
                  <a:pt x="126221" y="171450"/>
                </a:moveTo>
                <a:cubicBezTo>
                  <a:pt x="126492" y="167025"/>
                  <a:pt x="124286" y="162815"/>
                  <a:pt x="120492" y="160521"/>
                </a:cubicBezTo>
                <a:cubicBezTo>
                  <a:pt x="116699" y="158226"/>
                  <a:pt x="111946" y="158226"/>
                  <a:pt x="108152" y="160521"/>
                </a:cubicBezTo>
                <a:cubicBezTo>
                  <a:pt x="104359" y="162815"/>
                  <a:pt x="102152" y="167025"/>
                  <a:pt x="102424" y="171450"/>
                </a:cubicBezTo>
                <a:cubicBezTo>
                  <a:pt x="102152" y="175875"/>
                  <a:pt x="104359" y="180085"/>
                  <a:pt x="108152" y="182379"/>
                </a:cubicBezTo>
                <a:cubicBezTo>
                  <a:pt x="111946" y="184674"/>
                  <a:pt x="116699" y="184674"/>
                  <a:pt x="120492" y="182379"/>
                </a:cubicBezTo>
                <a:cubicBezTo>
                  <a:pt x="124286" y="180085"/>
                  <a:pt x="126492" y="175875"/>
                  <a:pt x="126221" y="171450"/>
                </a:cubicBezTo>
                <a:close/>
              </a:path>
            </a:pathLst>
          </a:custGeom>
          <a:solidFill>
            <a:srgbClr val="F0F2F5"/>
          </a:solidFill>
          <a:ln/>
        </p:spPr>
      </p:sp>
      <p:sp>
        <p:nvSpPr>
          <p:cNvPr id="25" name="Text 23"/>
          <p:cNvSpPr/>
          <p:nvPr/>
        </p:nvSpPr>
        <p:spPr>
          <a:xfrm>
            <a:off x="5998438" y="2110037"/>
            <a:ext cx="17240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C54B38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The Consequence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5427044" y="2681432"/>
            <a:ext cx="62293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50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Opens the door for states to </a:t>
            </a:r>
            <a:pPr>
              <a:lnSpc>
                <a:spcPct val="140000"/>
              </a:lnSpc>
            </a:pPr>
            <a:r>
              <a:rPr lang="en-US" sz="1500" b="1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systematically dilute minority voting power</a:t>
            </a:r>
            <a:pPr>
              <a:lnSpc>
                <a:spcPct val="140000"/>
              </a:lnSpc>
            </a:pPr>
            <a:r>
              <a:rPr lang="en-US" sz="150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under the guise of partisan gerrymandering.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5427044" y="3567224"/>
            <a:ext cx="76200" cy="76200"/>
          </a:xfrm>
          <a:prstGeom prst="roundRect">
            <a:avLst>
              <a:gd name="adj" fmla="val 0"/>
            </a:avLst>
          </a:prstGeom>
          <a:solidFill>
            <a:srgbClr val="C54B38"/>
          </a:solidFill>
          <a:ln/>
        </p:spPr>
      </p:sp>
      <p:sp>
        <p:nvSpPr>
          <p:cNvPr id="28" name="Text 26"/>
          <p:cNvSpPr/>
          <p:nvPr/>
        </p:nvSpPr>
        <p:spPr>
          <a:xfrm>
            <a:off x="5617464" y="3491082"/>
            <a:ext cx="37909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C8C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States can claim "political" rather than "racial" motivation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5427044" y="3910060"/>
            <a:ext cx="76200" cy="76200"/>
          </a:xfrm>
          <a:prstGeom prst="roundRect">
            <a:avLst>
              <a:gd name="adj" fmla="val 0"/>
            </a:avLst>
          </a:prstGeom>
          <a:solidFill>
            <a:srgbClr val="C54B38"/>
          </a:solidFill>
          <a:ln/>
        </p:spPr>
      </p:sp>
      <p:sp>
        <p:nvSpPr>
          <p:cNvPr id="30" name="Text 28"/>
          <p:cNvSpPr/>
          <p:nvPr/>
        </p:nvSpPr>
        <p:spPr>
          <a:xfrm>
            <a:off x="5617464" y="3833919"/>
            <a:ext cx="38957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C8C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Minority communities lose protected status in redistricting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5427044" y="4252896"/>
            <a:ext cx="76200" cy="76200"/>
          </a:xfrm>
          <a:prstGeom prst="roundRect">
            <a:avLst>
              <a:gd name="adj" fmla="val 0"/>
            </a:avLst>
          </a:prstGeom>
          <a:solidFill>
            <a:srgbClr val="C54B38"/>
          </a:solidFill>
          <a:ln/>
        </p:spPr>
      </p:sp>
      <p:sp>
        <p:nvSpPr>
          <p:cNvPr id="32" name="Text 30"/>
          <p:cNvSpPr/>
          <p:nvPr/>
        </p:nvSpPr>
        <p:spPr>
          <a:xfrm>
            <a:off x="5617464" y="4176756"/>
            <a:ext cx="35147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C8C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Legal challenges become nearly impossible to prove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5181478" y="5105867"/>
            <a:ext cx="6629400" cy="1371600"/>
          </a:xfrm>
          <a:prstGeom prst="roundRect">
            <a:avLst>
              <a:gd name="adj" fmla="val 0"/>
            </a:avLst>
          </a:prstGeom>
          <a:solidFill>
            <a:srgbClr val="8C8C8C">
              <a:alpha val="10196"/>
            </a:srgbClr>
          </a:solidFill>
          <a:ln/>
        </p:spPr>
      </p:sp>
      <p:sp>
        <p:nvSpPr>
          <p:cNvPr id="34" name="Text 32"/>
          <p:cNvSpPr/>
          <p:nvPr/>
        </p:nvSpPr>
        <p:spPr>
          <a:xfrm>
            <a:off x="5371898" y="5296288"/>
            <a:ext cx="6315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 Legal Precedent Destroyed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5371898" y="5601121"/>
            <a:ext cx="2828925" cy="685800"/>
          </a:xfrm>
          <a:prstGeom prst="roundRect">
            <a:avLst>
              <a:gd name="adj" fmla="val 0"/>
            </a:avLst>
          </a:prstGeom>
          <a:solidFill>
            <a:srgbClr val="4A6C8C">
              <a:alpha val="20000"/>
            </a:srgbClr>
          </a:solidFill>
          <a:ln/>
        </p:spPr>
      </p:sp>
      <p:sp>
        <p:nvSpPr>
          <p:cNvPr id="36" name="Text 34"/>
          <p:cNvSpPr/>
          <p:nvPr/>
        </p:nvSpPr>
        <p:spPr>
          <a:xfrm>
            <a:off x="5329035" y="5715398"/>
            <a:ext cx="2914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Section 2, VRA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5343323" y="6019965"/>
            <a:ext cx="28860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PREVIOUSLY: Results-based protection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8381952" y="5829544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24403" y="124391"/>
                </a:moveTo>
                <a:cubicBezTo>
                  <a:pt x="229984" y="118809"/>
                  <a:pt x="229984" y="109746"/>
                  <a:pt x="224403" y="104165"/>
                </a:cubicBezTo>
                <a:lnTo>
                  <a:pt x="152966" y="32727"/>
                </a:lnTo>
                <a:cubicBezTo>
                  <a:pt x="147384" y="27146"/>
                  <a:pt x="138321" y="27146"/>
                  <a:pt x="132740" y="32727"/>
                </a:cubicBezTo>
                <a:cubicBezTo>
                  <a:pt x="127159" y="38308"/>
                  <a:pt x="127159" y="47372"/>
                  <a:pt x="132740" y="52953"/>
                </a:cubicBezTo>
                <a:lnTo>
                  <a:pt x="179799" y="100013"/>
                </a:lnTo>
                <a:lnTo>
                  <a:pt x="14288" y="100013"/>
                </a:lnTo>
                <a:cubicBezTo>
                  <a:pt x="6385" y="100013"/>
                  <a:pt x="0" y="106397"/>
                  <a:pt x="0" y="114300"/>
                </a:cubicBezTo>
                <a:cubicBezTo>
                  <a:pt x="0" y="122203"/>
                  <a:pt x="6385" y="128588"/>
                  <a:pt x="14288" y="128588"/>
                </a:cubicBezTo>
                <a:lnTo>
                  <a:pt x="179799" y="128588"/>
                </a:lnTo>
                <a:lnTo>
                  <a:pt x="132740" y="175647"/>
                </a:lnTo>
                <a:cubicBezTo>
                  <a:pt x="127159" y="181228"/>
                  <a:pt x="127159" y="190292"/>
                  <a:pt x="132740" y="195873"/>
                </a:cubicBezTo>
                <a:cubicBezTo>
                  <a:pt x="138321" y="201454"/>
                  <a:pt x="147384" y="201454"/>
                  <a:pt x="152966" y="195873"/>
                </a:cubicBezTo>
                <a:lnTo>
                  <a:pt x="224403" y="124435"/>
                </a:lnTo>
                <a:close/>
              </a:path>
            </a:pathLst>
          </a:custGeom>
          <a:solidFill>
            <a:srgbClr val="C54B38"/>
          </a:solidFill>
          <a:ln/>
        </p:spPr>
      </p:sp>
      <p:sp>
        <p:nvSpPr>
          <p:cNvPr id="39" name="Shape 37"/>
          <p:cNvSpPr/>
          <p:nvPr/>
        </p:nvSpPr>
        <p:spPr>
          <a:xfrm>
            <a:off x="8791357" y="5601121"/>
            <a:ext cx="2828925" cy="685800"/>
          </a:xfrm>
          <a:prstGeom prst="roundRect">
            <a:avLst>
              <a:gd name="adj" fmla="val 0"/>
            </a:avLst>
          </a:prstGeom>
          <a:solidFill>
            <a:srgbClr val="C54B38">
              <a:alpha val="20000"/>
            </a:srgbClr>
          </a:solidFill>
          <a:ln/>
        </p:spPr>
      </p:sp>
      <p:sp>
        <p:nvSpPr>
          <p:cNvPr id="40" name="Text 38"/>
          <p:cNvSpPr/>
          <p:nvPr/>
        </p:nvSpPr>
        <p:spPr>
          <a:xfrm>
            <a:off x="8748494" y="5715398"/>
            <a:ext cx="2914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New Standard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8762782" y="6019965"/>
            <a:ext cx="28860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NOW: Intentional discrimination required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A1D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0973" y="380974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spc="210" kern="0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Section 02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0973" y="647670"/>
            <a:ext cx="116586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Domino Effects Across the U.S.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0973" y="1333474"/>
            <a:ext cx="762000" cy="38100"/>
          </a:xfrm>
          <a:prstGeom prst="roundRect">
            <a:avLst>
              <a:gd name="adj" fmla="val 0"/>
            </a:avLst>
          </a:prstGeom>
          <a:solidFill>
            <a:srgbClr val="C54B38"/>
          </a:solidFill>
          <a:ln/>
        </p:spPr>
      </p:sp>
      <p:sp>
        <p:nvSpPr>
          <p:cNvPr id="5" name="Shape 3"/>
          <p:cNvSpPr/>
          <p:nvPr/>
        </p:nvSpPr>
        <p:spPr>
          <a:xfrm>
            <a:off x="380973" y="1523760"/>
            <a:ext cx="3686175" cy="4371975"/>
          </a:xfrm>
          <a:prstGeom prst="roundRect">
            <a:avLst>
              <a:gd name="adj" fmla="val 0"/>
            </a:avLst>
          </a:prstGeom>
          <a:solidFill>
            <a:srgbClr val="C54B38"/>
          </a:solidFill>
          <a:ln/>
        </p:spPr>
      </p:sp>
      <p:sp>
        <p:nvSpPr>
          <p:cNvPr id="6" name="Shape 4"/>
          <p:cNvSpPr/>
          <p:nvPr/>
        </p:nvSpPr>
        <p:spPr>
          <a:xfrm>
            <a:off x="609531" y="1752319"/>
            <a:ext cx="533400" cy="533400"/>
          </a:xfrm>
          <a:prstGeom prst="roundRect">
            <a:avLst>
              <a:gd name="adj" fmla="val 0"/>
            </a:avLst>
          </a:prstGeom>
          <a:solidFill>
            <a:srgbClr val="F0F2F5"/>
          </a:solidFill>
          <a:ln/>
        </p:spPr>
      </p:sp>
      <p:sp>
        <p:nvSpPr>
          <p:cNvPr id="7" name="Shape 5"/>
          <p:cNvSpPr/>
          <p:nvPr/>
        </p:nvSpPr>
        <p:spPr>
          <a:xfrm>
            <a:off x="776240" y="1904735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151269" y="-4420"/>
                </a:moveTo>
                <a:cubicBezTo>
                  <a:pt x="156582" y="-580"/>
                  <a:pt x="158547" y="6385"/>
                  <a:pt x="156136" y="12457"/>
                </a:cubicBezTo>
                <a:lnTo>
                  <a:pt x="121131" y="100013"/>
                </a:lnTo>
                <a:lnTo>
                  <a:pt x="185738" y="100013"/>
                </a:lnTo>
                <a:cubicBezTo>
                  <a:pt x="191765" y="100013"/>
                  <a:pt x="197123" y="103763"/>
                  <a:pt x="199177" y="109433"/>
                </a:cubicBezTo>
                <a:cubicBezTo>
                  <a:pt x="201231" y="115104"/>
                  <a:pt x="199489" y="121444"/>
                  <a:pt x="194890" y="125284"/>
                </a:cubicBezTo>
                <a:lnTo>
                  <a:pt x="66303" y="232440"/>
                </a:lnTo>
                <a:cubicBezTo>
                  <a:pt x="61258" y="236637"/>
                  <a:pt x="54069" y="236860"/>
                  <a:pt x="48756" y="233020"/>
                </a:cubicBezTo>
                <a:cubicBezTo>
                  <a:pt x="43443" y="229180"/>
                  <a:pt x="41478" y="222215"/>
                  <a:pt x="43889" y="216143"/>
                </a:cubicBezTo>
                <a:lnTo>
                  <a:pt x="78894" y="128588"/>
                </a:lnTo>
                <a:lnTo>
                  <a:pt x="14288" y="128588"/>
                </a:lnTo>
                <a:cubicBezTo>
                  <a:pt x="8260" y="128588"/>
                  <a:pt x="2902" y="124837"/>
                  <a:pt x="848" y="119167"/>
                </a:cubicBezTo>
                <a:cubicBezTo>
                  <a:pt x="-1206" y="113496"/>
                  <a:pt x="536" y="107156"/>
                  <a:pt x="5135" y="103316"/>
                </a:cubicBezTo>
                <a:lnTo>
                  <a:pt x="133722" y="-3840"/>
                </a:lnTo>
                <a:cubicBezTo>
                  <a:pt x="138767" y="-8037"/>
                  <a:pt x="145956" y="-8260"/>
                  <a:pt x="151269" y="-4420"/>
                </a:cubicBezTo>
                <a:close/>
              </a:path>
            </a:pathLst>
          </a:custGeom>
          <a:solidFill>
            <a:srgbClr val="C54B38"/>
          </a:solidFill>
          <a:ln/>
        </p:spPr>
      </p:sp>
      <p:sp>
        <p:nvSpPr>
          <p:cNvPr id="8" name="Text 6"/>
          <p:cNvSpPr/>
          <p:nvPr/>
        </p:nvSpPr>
        <p:spPr>
          <a:xfrm>
            <a:off x="1257199" y="1790456"/>
            <a:ext cx="10477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0F2F5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Phase 01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57199" y="1942740"/>
            <a:ext cx="1104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Immediate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09531" y="2476128"/>
            <a:ext cx="3324225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500" b="1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 "day of devastation"</a:t>
            </a:r>
            <a:pPr>
              <a:lnSpc>
                <a:spcPct val="140000"/>
              </a:lnSpc>
            </a:pPr>
            <a:r>
              <a:rPr lang="en-US" sz="150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for democracy, fueling huge public concern and online search traffic.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09531" y="3595262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139303" y="69652"/>
                </a:moveTo>
                <a:cubicBezTo>
                  <a:pt x="139303" y="85022"/>
                  <a:pt x="134314" y="99220"/>
                  <a:pt x="125909" y="110739"/>
                </a:cubicBezTo>
                <a:lnTo>
                  <a:pt x="168302" y="153166"/>
                </a:lnTo>
                <a:cubicBezTo>
                  <a:pt x="172488" y="157352"/>
                  <a:pt x="172488" y="164150"/>
                  <a:pt x="168302" y="168336"/>
                </a:cubicBezTo>
                <a:cubicBezTo>
                  <a:pt x="164116" y="172522"/>
                  <a:pt x="157319" y="172522"/>
                  <a:pt x="153133" y="168336"/>
                </a:cubicBezTo>
                <a:lnTo>
                  <a:pt x="110739" y="125909"/>
                </a:lnTo>
                <a:cubicBezTo>
                  <a:pt x="99220" y="134314"/>
                  <a:pt x="85022" y="139303"/>
                  <a:pt x="69652" y="139303"/>
                </a:cubicBezTo>
                <a:cubicBezTo>
                  <a:pt x="31176" y="139303"/>
                  <a:pt x="0" y="108127"/>
                  <a:pt x="0" y="69652"/>
                </a:cubicBezTo>
                <a:cubicBezTo>
                  <a:pt x="0" y="31176"/>
                  <a:pt x="31176" y="0"/>
                  <a:pt x="69652" y="0"/>
                </a:cubicBezTo>
                <a:cubicBezTo>
                  <a:pt x="108127" y="0"/>
                  <a:pt x="139303" y="31176"/>
                  <a:pt x="139303" y="69652"/>
                </a:cubicBezTo>
                <a:close/>
                <a:moveTo>
                  <a:pt x="69652" y="117872"/>
                </a:moveTo>
                <a:cubicBezTo>
                  <a:pt x="96265" y="117872"/>
                  <a:pt x="117872" y="96265"/>
                  <a:pt x="117872" y="69652"/>
                </a:cubicBezTo>
                <a:cubicBezTo>
                  <a:pt x="117872" y="43038"/>
                  <a:pt x="96265" y="21431"/>
                  <a:pt x="69652" y="21431"/>
                </a:cubicBezTo>
                <a:cubicBezTo>
                  <a:pt x="43038" y="21431"/>
                  <a:pt x="21431" y="43038"/>
                  <a:pt x="21431" y="69652"/>
                </a:cubicBezTo>
                <a:cubicBezTo>
                  <a:pt x="21431" y="96265"/>
                  <a:pt x="43038" y="117872"/>
                  <a:pt x="69652" y="117872"/>
                </a:cubicBezTo>
                <a:close/>
              </a:path>
            </a:pathLst>
          </a:custGeom>
          <a:solidFill>
            <a:srgbClr val="F0F2F5"/>
          </a:solidFill>
          <a:ln/>
        </p:spPr>
      </p:sp>
      <p:sp>
        <p:nvSpPr>
          <p:cNvPr id="12" name="Text 10"/>
          <p:cNvSpPr/>
          <p:nvPr/>
        </p:nvSpPr>
        <p:spPr>
          <a:xfrm>
            <a:off x="890975" y="3557260"/>
            <a:ext cx="30194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Spike in searches for "voting rights" and "gerrymandering"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92862" y="4166657"/>
            <a:ext cx="214313" cy="171450"/>
          </a:xfrm>
          <a:custGeom>
            <a:avLst/>
            <a:gdLst/>
            <a:ahLst/>
            <a:cxnLst/>
            <a:rect l="l" t="t" r="r" b="b"/>
            <a:pathLst>
              <a:path w="214313" h="171450">
                <a:moveTo>
                  <a:pt x="107156" y="5358"/>
                </a:moveTo>
                <a:cubicBezTo>
                  <a:pt x="126377" y="5358"/>
                  <a:pt x="141982" y="20963"/>
                  <a:pt x="141982" y="40184"/>
                </a:cubicBezTo>
                <a:cubicBezTo>
                  <a:pt x="141982" y="59404"/>
                  <a:pt x="126377" y="75009"/>
                  <a:pt x="107156" y="75009"/>
                </a:cubicBezTo>
                <a:cubicBezTo>
                  <a:pt x="87935" y="75009"/>
                  <a:pt x="72330" y="59404"/>
                  <a:pt x="72330" y="40184"/>
                </a:cubicBezTo>
                <a:cubicBezTo>
                  <a:pt x="72330" y="20963"/>
                  <a:pt x="87935" y="5358"/>
                  <a:pt x="107156" y="5358"/>
                </a:cubicBezTo>
                <a:close/>
                <a:moveTo>
                  <a:pt x="32147" y="29468"/>
                </a:moveTo>
                <a:cubicBezTo>
                  <a:pt x="45454" y="29468"/>
                  <a:pt x="56257" y="40271"/>
                  <a:pt x="56257" y="53578"/>
                </a:cubicBezTo>
                <a:cubicBezTo>
                  <a:pt x="56257" y="66885"/>
                  <a:pt x="45454" y="77688"/>
                  <a:pt x="32147" y="77688"/>
                </a:cubicBezTo>
                <a:cubicBezTo>
                  <a:pt x="18840" y="77688"/>
                  <a:pt x="8037" y="66885"/>
                  <a:pt x="8037" y="53578"/>
                </a:cubicBezTo>
                <a:cubicBezTo>
                  <a:pt x="8037" y="40271"/>
                  <a:pt x="18840" y="29468"/>
                  <a:pt x="32147" y="29468"/>
                </a:cubicBezTo>
                <a:close/>
                <a:moveTo>
                  <a:pt x="0" y="139303"/>
                </a:moveTo>
                <a:cubicBezTo>
                  <a:pt x="0" y="115628"/>
                  <a:pt x="19188" y="96441"/>
                  <a:pt x="42863" y="96441"/>
                </a:cubicBezTo>
                <a:cubicBezTo>
                  <a:pt x="47149" y="96441"/>
                  <a:pt x="51301" y="97077"/>
                  <a:pt x="55219" y="98249"/>
                </a:cubicBezTo>
                <a:cubicBezTo>
                  <a:pt x="44202" y="110572"/>
                  <a:pt x="37505" y="126846"/>
                  <a:pt x="37505" y="144661"/>
                </a:cubicBezTo>
                <a:lnTo>
                  <a:pt x="37505" y="150019"/>
                </a:lnTo>
                <a:cubicBezTo>
                  <a:pt x="37505" y="153836"/>
                  <a:pt x="38308" y="157453"/>
                  <a:pt x="39748" y="160734"/>
                </a:cubicBezTo>
                <a:lnTo>
                  <a:pt x="10716" y="160734"/>
                </a:lnTo>
                <a:cubicBezTo>
                  <a:pt x="4789" y="160734"/>
                  <a:pt x="0" y="155946"/>
                  <a:pt x="0" y="150019"/>
                </a:cubicBezTo>
                <a:lnTo>
                  <a:pt x="0" y="139303"/>
                </a:lnTo>
                <a:close/>
                <a:moveTo>
                  <a:pt x="174564" y="160734"/>
                </a:moveTo>
                <a:cubicBezTo>
                  <a:pt x="176004" y="157453"/>
                  <a:pt x="176808" y="153836"/>
                  <a:pt x="176808" y="150019"/>
                </a:cubicBezTo>
                <a:lnTo>
                  <a:pt x="176808" y="144661"/>
                </a:lnTo>
                <a:cubicBezTo>
                  <a:pt x="176808" y="126846"/>
                  <a:pt x="170111" y="110572"/>
                  <a:pt x="159094" y="98249"/>
                </a:cubicBezTo>
                <a:cubicBezTo>
                  <a:pt x="163011" y="97077"/>
                  <a:pt x="167164" y="96441"/>
                  <a:pt x="171450" y="96441"/>
                </a:cubicBezTo>
                <a:cubicBezTo>
                  <a:pt x="195125" y="96441"/>
                  <a:pt x="214313" y="115628"/>
                  <a:pt x="214313" y="139303"/>
                </a:cubicBezTo>
                <a:lnTo>
                  <a:pt x="214313" y="150019"/>
                </a:lnTo>
                <a:cubicBezTo>
                  <a:pt x="214313" y="155946"/>
                  <a:pt x="209524" y="160734"/>
                  <a:pt x="203597" y="160734"/>
                </a:cubicBezTo>
                <a:lnTo>
                  <a:pt x="174564" y="160734"/>
                </a:lnTo>
                <a:close/>
                <a:moveTo>
                  <a:pt x="158055" y="53578"/>
                </a:moveTo>
                <a:cubicBezTo>
                  <a:pt x="158055" y="40271"/>
                  <a:pt x="168859" y="29468"/>
                  <a:pt x="182166" y="29468"/>
                </a:cubicBezTo>
                <a:cubicBezTo>
                  <a:pt x="195472" y="29468"/>
                  <a:pt x="206276" y="40271"/>
                  <a:pt x="206276" y="53578"/>
                </a:cubicBezTo>
                <a:cubicBezTo>
                  <a:pt x="206276" y="66885"/>
                  <a:pt x="195472" y="77688"/>
                  <a:pt x="182166" y="77688"/>
                </a:cubicBezTo>
                <a:cubicBezTo>
                  <a:pt x="168859" y="77688"/>
                  <a:pt x="158055" y="66885"/>
                  <a:pt x="158055" y="53578"/>
                </a:cubicBezTo>
                <a:close/>
                <a:moveTo>
                  <a:pt x="53578" y="144661"/>
                </a:moveTo>
                <a:cubicBezTo>
                  <a:pt x="53578" y="115059"/>
                  <a:pt x="77554" y="91083"/>
                  <a:pt x="107156" y="91083"/>
                </a:cubicBezTo>
                <a:cubicBezTo>
                  <a:pt x="136758" y="91083"/>
                  <a:pt x="160734" y="115059"/>
                  <a:pt x="160734" y="144661"/>
                </a:cubicBezTo>
                <a:lnTo>
                  <a:pt x="160734" y="150019"/>
                </a:lnTo>
                <a:cubicBezTo>
                  <a:pt x="160734" y="155946"/>
                  <a:pt x="155946" y="160734"/>
                  <a:pt x="150019" y="160734"/>
                </a:cubicBezTo>
                <a:lnTo>
                  <a:pt x="64294" y="160734"/>
                </a:lnTo>
                <a:cubicBezTo>
                  <a:pt x="58367" y="160734"/>
                  <a:pt x="53578" y="155946"/>
                  <a:pt x="53578" y="150019"/>
                </a:cubicBezTo>
                <a:lnTo>
                  <a:pt x="53578" y="144661"/>
                </a:lnTo>
                <a:close/>
              </a:path>
            </a:pathLst>
          </a:custGeom>
          <a:solidFill>
            <a:srgbClr val="F0F2F5"/>
          </a:solidFill>
          <a:ln/>
        </p:spPr>
      </p:sp>
      <p:sp>
        <p:nvSpPr>
          <p:cNvPr id="14" name="Text 12"/>
          <p:cNvSpPr/>
          <p:nvPr/>
        </p:nvSpPr>
        <p:spPr>
          <a:xfrm>
            <a:off x="903998" y="4128653"/>
            <a:ext cx="3009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Civic organizations report surge in volunteer inquiries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20247" y="4738050"/>
            <a:ext cx="150019" cy="171450"/>
          </a:xfrm>
          <a:custGeom>
            <a:avLst/>
            <a:gdLst/>
            <a:ahLst/>
            <a:cxnLst/>
            <a:rect l="l" t="t" r="r" b="b"/>
            <a:pathLst>
              <a:path w="150019" h="171450">
                <a:moveTo>
                  <a:pt x="53746" y="-8840"/>
                </a:moveTo>
                <a:cubicBezTo>
                  <a:pt x="56860" y="-11452"/>
                  <a:pt x="61447" y="-11352"/>
                  <a:pt x="64428" y="-8539"/>
                </a:cubicBezTo>
                <a:cubicBezTo>
                  <a:pt x="68547" y="-4655"/>
                  <a:pt x="72230" y="-368"/>
                  <a:pt x="75780" y="3985"/>
                </a:cubicBezTo>
                <a:cubicBezTo>
                  <a:pt x="80300" y="9510"/>
                  <a:pt x="85725" y="16810"/>
                  <a:pt x="90949" y="25483"/>
                </a:cubicBezTo>
                <a:cubicBezTo>
                  <a:pt x="92690" y="23206"/>
                  <a:pt x="94298" y="21197"/>
                  <a:pt x="95704" y="19489"/>
                </a:cubicBezTo>
                <a:cubicBezTo>
                  <a:pt x="96072" y="19054"/>
                  <a:pt x="96441" y="18585"/>
                  <a:pt x="96809" y="18116"/>
                </a:cubicBezTo>
                <a:cubicBezTo>
                  <a:pt x="99454" y="14834"/>
                  <a:pt x="102736" y="10716"/>
                  <a:pt x="107123" y="10716"/>
                </a:cubicBezTo>
                <a:cubicBezTo>
                  <a:pt x="111610" y="10716"/>
                  <a:pt x="114758" y="14700"/>
                  <a:pt x="117437" y="18116"/>
                </a:cubicBezTo>
                <a:cubicBezTo>
                  <a:pt x="117872" y="18685"/>
                  <a:pt x="118307" y="19221"/>
                  <a:pt x="118743" y="19723"/>
                </a:cubicBezTo>
                <a:cubicBezTo>
                  <a:pt x="122192" y="23876"/>
                  <a:pt x="126779" y="29870"/>
                  <a:pt x="131367" y="37270"/>
                </a:cubicBezTo>
                <a:cubicBezTo>
                  <a:pt x="140475" y="51971"/>
                  <a:pt x="149985" y="72900"/>
                  <a:pt x="149985" y="96407"/>
                </a:cubicBezTo>
                <a:cubicBezTo>
                  <a:pt x="149985" y="137830"/>
                  <a:pt x="116398" y="171417"/>
                  <a:pt x="74976" y="171417"/>
                </a:cubicBezTo>
                <a:cubicBezTo>
                  <a:pt x="33553" y="171417"/>
                  <a:pt x="0" y="137863"/>
                  <a:pt x="0" y="96441"/>
                </a:cubicBezTo>
                <a:cubicBezTo>
                  <a:pt x="0" y="65935"/>
                  <a:pt x="13763" y="39514"/>
                  <a:pt x="26956" y="21096"/>
                </a:cubicBezTo>
                <a:cubicBezTo>
                  <a:pt x="33620" y="11821"/>
                  <a:pt x="40251" y="4387"/>
                  <a:pt x="45240" y="-703"/>
                </a:cubicBezTo>
                <a:cubicBezTo>
                  <a:pt x="47986" y="-3516"/>
                  <a:pt x="50765" y="-6295"/>
                  <a:pt x="53779" y="-8807"/>
                </a:cubicBezTo>
                <a:close/>
                <a:moveTo>
                  <a:pt x="75579" y="139303"/>
                </a:moveTo>
                <a:cubicBezTo>
                  <a:pt x="84051" y="139303"/>
                  <a:pt x="91552" y="136959"/>
                  <a:pt x="98617" y="132271"/>
                </a:cubicBezTo>
                <a:cubicBezTo>
                  <a:pt x="112715" y="122426"/>
                  <a:pt x="116499" y="102736"/>
                  <a:pt x="108027" y="87265"/>
                </a:cubicBezTo>
                <a:cubicBezTo>
                  <a:pt x="106520" y="84252"/>
                  <a:pt x="102669" y="84051"/>
                  <a:pt x="100492" y="86596"/>
                </a:cubicBezTo>
                <a:lnTo>
                  <a:pt x="92054" y="96407"/>
                </a:lnTo>
                <a:cubicBezTo>
                  <a:pt x="89844" y="98952"/>
                  <a:pt x="85859" y="98885"/>
                  <a:pt x="83783" y="96240"/>
                </a:cubicBezTo>
                <a:cubicBezTo>
                  <a:pt x="77990" y="88839"/>
                  <a:pt x="67341" y="75344"/>
                  <a:pt x="61916" y="68446"/>
                </a:cubicBezTo>
                <a:cubicBezTo>
                  <a:pt x="60108" y="66135"/>
                  <a:pt x="56826" y="65767"/>
                  <a:pt x="54717" y="67810"/>
                </a:cubicBezTo>
                <a:cubicBezTo>
                  <a:pt x="48589" y="73770"/>
                  <a:pt x="37471" y="86830"/>
                  <a:pt x="37471" y="102736"/>
                </a:cubicBezTo>
                <a:cubicBezTo>
                  <a:pt x="37471" y="125708"/>
                  <a:pt x="54415" y="139303"/>
                  <a:pt x="75545" y="139303"/>
                </a:cubicBezTo>
                <a:close/>
              </a:path>
            </a:pathLst>
          </a:custGeom>
          <a:solidFill>
            <a:srgbClr val="F0F2F5"/>
          </a:solidFill>
          <a:ln/>
        </p:spPr>
      </p:sp>
      <p:sp>
        <p:nvSpPr>
          <p:cNvPr id="16" name="Text 14"/>
          <p:cNvSpPr/>
          <p:nvPr/>
        </p:nvSpPr>
        <p:spPr>
          <a:xfrm>
            <a:off x="891773" y="4700046"/>
            <a:ext cx="30194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Social media engagement around voting access explodes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09531" y="5317948"/>
            <a:ext cx="3228975" cy="17009"/>
          </a:xfrm>
          <a:prstGeom prst="roundRect">
            <a:avLst>
              <a:gd name="adj" fmla="val 0"/>
            </a:avLst>
          </a:prstGeom>
          <a:solidFill>
            <a:srgbClr val="F0F2F5">
              <a:alpha val="30196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609531" y="5478735"/>
            <a:ext cx="3295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0F2F5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TIMELINE: Days 1-30 post-ruling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4254358" y="1523760"/>
            <a:ext cx="3686175" cy="4371975"/>
          </a:xfrm>
          <a:prstGeom prst="roundRect">
            <a:avLst>
              <a:gd name="adj" fmla="val 0"/>
            </a:avLst>
          </a:prstGeom>
          <a:solidFill>
            <a:srgbClr val="4A6C8C"/>
          </a:solidFill>
          <a:ln/>
        </p:spPr>
      </p:sp>
      <p:sp>
        <p:nvSpPr>
          <p:cNvPr id="20" name="Shape 18"/>
          <p:cNvSpPr/>
          <p:nvPr/>
        </p:nvSpPr>
        <p:spPr>
          <a:xfrm>
            <a:off x="4482916" y="1752319"/>
            <a:ext cx="533400" cy="533400"/>
          </a:xfrm>
          <a:prstGeom prst="roundRect">
            <a:avLst>
              <a:gd name="adj" fmla="val 0"/>
            </a:avLst>
          </a:prstGeom>
          <a:solidFill>
            <a:srgbClr val="F0F2F5"/>
          </a:solidFill>
          <a:ln/>
        </p:spPr>
      </p:sp>
      <p:sp>
        <p:nvSpPr>
          <p:cNvPr id="21" name="Shape 19"/>
          <p:cNvSpPr/>
          <p:nvPr/>
        </p:nvSpPr>
        <p:spPr>
          <a:xfrm>
            <a:off x="4635337" y="190473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cubicBezTo>
                  <a:pt x="177384" y="0"/>
                  <a:pt x="228600" y="51216"/>
                  <a:pt x="228600" y="114300"/>
                </a:cubicBezTo>
                <a:cubicBezTo>
                  <a:pt x="228600" y="177384"/>
                  <a:pt x="177384" y="228600"/>
                  <a:pt x="114300" y="228600"/>
                </a:cubicBezTo>
                <a:cubicBezTo>
                  <a:pt x="51216" y="228600"/>
                  <a:pt x="0" y="177384"/>
                  <a:pt x="0" y="114300"/>
                </a:cubicBezTo>
                <a:cubicBezTo>
                  <a:pt x="0" y="51216"/>
                  <a:pt x="51216" y="0"/>
                  <a:pt x="114300" y="0"/>
                </a:cubicBezTo>
                <a:close/>
                <a:moveTo>
                  <a:pt x="103584" y="53578"/>
                </a:moveTo>
                <a:lnTo>
                  <a:pt x="103584" y="114300"/>
                </a:lnTo>
                <a:cubicBezTo>
                  <a:pt x="103584" y="117872"/>
                  <a:pt x="105370" y="121221"/>
                  <a:pt x="108362" y="123230"/>
                </a:cubicBezTo>
                <a:lnTo>
                  <a:pt x="151224" y="151805"/>
                </a:lnTo>
                <a:cubicBezTo>
                  <a:pt x="156136" y="155109"/>
                  <a:pt x="162788" y="153769"/>
                  <a:pt x="166092" y="148813"/>
                </a:cubicBezTo>
                <a:cubicBezTo>
                  <a:pt x="169396" y="143857"/>
                  <a:pt x="168057" y="137249"/>
                  <a:pt x="163101" y="133945"/>
                </a:cubicBezTo>
                <a:lnTo>
                  <a:pt x="125016" y="108585"/>
                </a:lnTo>
                <a:lnTo>
                  <a:pt x="125016" y="53578"/>
                </a:lnTo>
                <a:cubicBezTo>
                  <a:pt x="125016" y="47640"/>
                  <a:pt x="120238" y="42863"/>
                  <a:pt x="114300" y="42863"/>
                </a:cubicBezTo>
                <a:cubicBezTo>
                  <a:pt x="108362" y="42863"/>
                  <a:pt x="103584" y="47640"/>
                  <a:pt x="103584" y="53578"/>
                </a:cubicBezTo>
                <a:close/>
              </a:path>
            </a:pathLst>
          </a:custGeom>
          <a:solidFill>
            <a:srgbClr val="4A6C8C"/>
          </a:solidFill>
          <a:ln/>
        </p:spPr>
      </p:sp>
      <p:sp>
        <p:nvSpPr>
          <p:cNvPr id="22" name="Text 20"/>
          <p:cNvSpPr/>
          <p:nvPr/>
        </p:nvSpPr>
        <p:spPr>
          <a:xfrm>
            <a:off x="5130584" y="1790456"/>
            <a:ext cx="11049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0F2F5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Phase 02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5130584" y="1942740"/>
            <a:ext cx="11620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Short-Term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482916" y="2590407"/>
            <a:ext cx="3324225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500" b="1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Unlikely to cause widespread map changes</a:t>
            </a:r>
            <a:pPr>
              <a:lnSpc>
                <a:spcPct val="140000"/>
              </a:lnSpc>
            </a:pPr>
            <a:r>
              <a:rPr lang="en-US" sz="150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before the November 2026 midterms due to ongoing primaries.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4503156" y="3709541"/>
            <a:ext cx="150019" cy="171450"/>
          </a:xfrm>
          <a:custGeom>
            <a:avLst/>
            <a:gdLst/>
            <a:ahLst/>
            <a:cxnLst/>
            <a:rect l="l" t="t" r="r" b="b"/>
            <a:pathLst>
              <a:path w="150019" h="171450">
                <a:moveTo>
                  <a:pt x="42863" y="0"/>
                </a:moveTo>
                <a:cubicBezTo>
                  <a:pt x="48790" y="0"/>
                  <a:pt x="53578" y="4789"/>
                  <a:pt x="53578" y="10716"/>
                </a:cubicBezTo>
                <a:lnTo>
                  <a:pt x="53578" y="21431"/>
                </a:lnTo>
                <a:lnTo>
                  <a:pt x="96441" y="21431"/>
                </a:lnTo>
                <a:lnTo>
                  <a:pt x="96441" y="10716"/>
                </a:lnTo>
                <a:cubicBezTo>
                  <a:pt x="96441" y="4789"/>
                  <a:pt x="101229" y="0"/>
                  <a:pt x="107156" y="0"/>
                </a:cubicBezTo>
                <a:cubicBezTo>
                  <a:pt x="113083" y="0"/>
                  <a:pt x="117872" y="4789"/>
                  <a:pt x="117872" y="10716"/>
                </a:cubicBezTo>
                <a:lnTo>
                  <a:pt x="117872" y="21431"/>
                </a:lnTo>
                <a:lnTo>
                  <a:pt x="128588" y="21431"/>
                </a:lnTo>
                <a:cubicBezTo>
                  <a:pt x="140408" y="21431"/>
                  <a:pt x="150019" y="31042"/>
                  <a:pt x="150019" y="42863"/>
                </a:cubicBezTo>
                <a:lnTo>
                  <a:pt x="150019" y="139303"/>
                </a:lnTo>
                <a:cubicBezTo>
                  <a:pt x="150019" y="151124"/>
                  <a:pt x="140408" y="160734"/>
                  <a:pt x="128588" y="160734"/>
                </a:cubicBezTo>
                <a:lnTo>
                  <a:pt x="21431" y="160734"/>
                </a:lnTo>
                <a:cubicBezTo>
                  <a:pt x="9611" y="160734"/>
                  <a:pt x="0" y="151124"/>
                  <a:pt x="0" y="139303"/>
                </a:cubicBezTo>
                <a:lnTo>
                  <a:pt x="0" y="42863"/>
                </a:lnTo>
                <a:cubicBezTo>
                  <a:pt x="0" y="31042"/>
                  <a:pt x="9611" y="21431"/>
                  <a:pt x="21431" y="21431"/>
                </a:cubicBezTo>
                <a:lnTo>
                  <a:pt x="32147" y="21431"/>
                </a:lnTo>
                <a:lnTo>
                  <a:pt x="32147" y="10716"/>
                </a:lnTo>
                <a:cubicBezTo>
                  <a:pt x="32147" y="4789"/>
                  <a:pt x="36935" y="0"/>
                  <a:pt x="42863" y="0"/>
                </a:cubicBezTo>
                <a:close/>
                <a:moveTo>
                  <a:pt x="21431" y="80367"/>
                </a:moveTo>
                <a:lnTo>
                  <a:pt x="21431" y="91083"/>
                </a:lnTo>
                <a:cubicBezTo>
                  <a:pt x="21431" y="94030"/>
                  <a:pt x="23842" y="96441"/>
                  <a:pt x="26789" y="96441"/>
                </a:cubicBezTo>
                <a:lnTo>
                  <a:pt x="37505" y="96441"/>
                </a:lnTo>
                <a:cubicBezTo>
                  <a:pt x="40451" y="96441"/>
                  <a:pt x="42863" y="94030"/>
                  <a:pt x="42863" y="91083"/>
                </a:cubicBezTo>
                <a:lnTo>
                  <a:pt x="42863" y="80367"/>
                </a:lnTo>
                <a:cubicBezTo>
                  <a:pt x="42863" y="77420"/>
                  <a:pt x="40451" y="75009"/>
                  <a:pt x="37505" y="75009"/>
                </a:cubicBezTo>
                <a:lnTo>
                  <a:pt x="26789" y="75009"/>
                </a:lnTo>
                <a:cubicBezTo>
                  <a:pt x="23842" y="75009"/>
                  <a:pt x="21431" y="77420"/>
                  <a:pt x="21431" y="80367"/>
                </a:cubicBezTo>
                <a:close/>
                <a:moveTo>
                  <a:pt x="64294" y="80367"/>
                </a:moveTo>
                <a:lnTo>
                  <a:pt x="64294" y="91083"/>
                </a:lnTo>
                <a:cubicBezTo>
                  <a:pt x="64294" y="94030"/>
                  <a:pt x="66705" y="96441"/>
                  <a:pt x="69652" y="96441"/>
                </a:cubicBezTo>
                <a:lnTo>
                  <a:pt x="80367" y="96441"/>
                </a:lnTo>
                <a:cubicBezTo>
                  <a:pt x="83314" y="96441"/>
                  <a:pt x="85725" y="94030"/>
                  <a:pt x="85725" y="91083"/>
                </a:cubicBezTo>
                <a:lnTo>
                  <a:pt x="85725" y="80367"/>
                </a:lnTo>
                <a:cubicBezTo>
                  <a:pt x="85725" y="77420"/>
                  <a:pt x="83314" y="75009"/>
                  <a:pt x="80367" y="75009"/>
                </a:cubicBezTo>
                <a:lnTo>
                  <a:pt x="69652" y="75009"/>
                </a:lnTo>
                <a:cubicBezTo>
                  <a:pt x="66705" y="75009"/>
                  <a:pt x="64294" y="77420"/>
                  <a:pt x="64294" y="80367"/>
                </a:cubicBezTo>
                <a:close/>
                <a:moveTo>
                  <a:pt x="112514" y="75009"/>
                </a:moveTo>
                <a:cubicBezTo>
                  <a:pt x="109567" y="75009"/>
                  <a:pt x="107156" y="77420"/>
                  <a:pt x="107156" y="80367"/>
                </a:cubicBezTo>
                <a:lnTo>
                  <a:pt x="107156" y="91083"/>
                </a:lnTo>
                <a:cubicBezTo>
                  <a:pt x="107156" y="94030"/>
                  <a:pt x="109567" y="96441"/>
                  <a:pt x="112514" y="96441"/>
                </a:cubicBezTo>
                <a:lnTo>
                  <a:pt x="123230" y="96441"/>
                </a:lnTo>
                <a:cubicBezTo>
                  <a:pt x="126176" y="96441"/>
                  <a:pt x="128588" y="94030"/>
                  <a:pt x="128588" y="91083"/>
                </a:cubicBezTo>
                <a:lnTo>
                  <a:pt x="128588" y="80367"/>
                </a:lnTo>
                <a:cubicBezTo>
                  <a:pt x="128588" y="77420"/>
                  <a:pt x="126176" y="75009"/>
                  <a:pt x="123230" y="75009"/>
                </a:cubicBezTo>
                <a:lnTo>
                  <a:pt x="112514" y="75009"/>
                </a:lnTo>
                <a:close/>
                <a:moveTo>
                  <a:pt x="21431" y="123230"/>
                </a:moveTo>
                <a:lnTo>
                  <a:pt x="21431" y="133945"/>
                </a:lnTo>
                <a:cubicBezTo>
                  <a:pt x="21431" y="136892"/>
                  <a:pt x="23842" y="139303"/>
                  <a:pt x="26789" y="139303"/>
                </a:cubicBezTo>
                <a:lnTo>
                  <a:pt x="37505" y="139303"/>
                </a:lnTo>
                <a:cubicBezTo>
                  <a:pt x="40451" y="139303"/>
                  <a:pt x="42863" y="136892"/>
                  <a:pt x="42863" y="133945"/>
                </a:cubicBezTo>
                <a:lnTo>
                  <a:pt x="42863" y="123230"/>
                </a:lnTo>
                <a:cubicBezTo>
                  <a:pt x="42863" y="120283"/>
                  <a:pt x="40451" y="117872"/>
                  <a:pt x="37505" y="117872"/>
                </a:cubicBezTo>
                <a:lnTo>
                  <a:pt x="26789" y="117872"/>
                </a:lnTo>
                <a:cubicBezTo>
                  <a:pt x="23842" y="117872"/>
                  <a:pt x="21431" y="120283"/>
                  <a:pt x="21431" y="123230"/>
                </a:cubicBezTo>
                <a:close/>
                <a:moveTo>
                  <a:pt x="69652" y="117872"/>
                </a:moveTo>
                <a:cubicBezTo>
                  <a:pt x="66705" y="117872"/>
                  <a:pt x="64294" y="120283"/>
                  <a:pt x="64294" y="123230"/>
                </a:cubicBezTo>
                <a:lnTo>
                  <a:pt x="64294" y="133945"/>
                </a:lnTo>
                <a:cubicBezTo>
                  <a:pt x="64294" y="136892"/>
                  <a:pt x="66705" y="139303"/>
                  <a:pt x="69652" y="139303"/>
                </a:cubicBezTo>
                <a:lnTo>
                  <a:pt x="80367" y="139303"/>
                </a:lnTo>
                <a:cubicBezTo>
                  <a:pt x="83314" y="139303"/>
                  <a:pt x="85725" y="136892"/>
                  <a:pt x="85725" y="133945"/>
                </a:cubicBezTo>
                <a:lnTo>
                  <a:pt x="85725" y="123230"/>
                </a:lnTo>
                <a:cubicBezTo>
                  <a:pt x="85725" y="120283"/>
                  <a:pt x="83314" y="117872"/>
                  <a:pt x="80367" y="117872"/>
                </a:cubicBezTo>
                <a:lnTo>
                  <a:pt x="69652" y="117872"/>
                </a:lnTo>
                <a:close/>
                <a:moveTo>
                  <a:pt x="107156" y="123230"/>
                </a:moveTo>
                <a:lnTo>
                  <a:pt x="107156" y="133945"/>
                </a:lnTo>
                <a:cubicBezTo>
                  <a:pt x="107156" y="136892"/>
                  <a:pt x="109567" y="139303"/>
                  <a:pt x="112514" y="139303"/>
                </a:cubicBezTo>
                <a:lnTo>
                  <a:pt x="123230" y="139303"/>
                </a:lnTo>
                <a:cubicBezTo>
                  <a:pt x="126176" y="139303"/>
                  <a:pt x="128588" y="136892"/>
                  <a:pt x="128588" y="133945"/>
                </a:cubicBezTo>
                <a:lnTo>
                  <a:pt x="128588" y="123230"/>
                </a:lnTo>
                <a:cubicBezTo>
                  <a:pt x="128588" y="120283"/>
                  <a:pt x="126176" y="117872"/>
                  <a:pt x="123230" y="117872"/>
                </a:cubicBezTo>
                <a:lnTo>
                  <a:pt x="112514" y="117872"/>
                </a:lnTo>
                <a:cubicBezTo>
                  <a:pt x="109567" y="117872"/>
                  <a:pt x="107156" y="120283"/>
                  <a:pt x="107156" y="123230"/>
                </a:cubicBezTo>
                <a:close/>
              </a:path>
            </a:pathLst>
          </a:custGeom>
          <a:solidFill>
            <a:srgbClr val="F0F2F5"/>
          </a:solidFill>
          <a:ln/>
        </p:spPr>
      </p:sp>
      <p:sp>
        <p:nvSpPr>
          <p:cNvPr id="26" name="Text 24"/>
          <p:cNvSpPr/>
          <p:nvPr/>
        </p:nvSpPr>
        <p:spPr>
          <a:xfrm>
            <a:off x="4784293" y="3671536"/>
            <a:ext cx="30003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Primary elections already underway in many states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4491250" y="4280936"/>
            <a:ext cx="192881" cy="171450"/>
          </a:xfrm>
          <a:custGeom>
            <a:avLst/>
            <a:gdLst/>
            <a:ahLst/>
            <a:cxnLst/>
            <a:rect l="l" t="t" r="r" b="b"/>
            <a:pathLst>
              <a:path w="192881" h="171450">
                <a:moveTo>
                  <a:pt x="56793" y="51368"/>
                </a:moveTo>
                <a:lnTo>
                  <a:pt x="50531" y="45106"/>
                </a:lnTo>
                <a:cubicBezTo>
                  <a:pt x="46345" y="40920"/>
                  <a:pt x="46345" y="34123"/>
                  <a:pt x="50531" y="29937"/>
                </a:cubicBezTo>
                <a:lnTo>
                  <a:pt x="88940" y="-8506"/>
                </a:lnTo>
                <a:cubicBezTo>
                  <a:pt x="93125" y="-12691"/>
                  <a:pt x="99923" y="-12691"/>
                  <a:pt x="104109" y="-8506"/>
                </a:cubicBezTo>
                <a:lnTo>
                  <a:pt x="110371" y="-2210"/>
                </a:lnTo>
                <a:cubicBezTo>
                  <a:pt x="114557" y="1976"/>
                  <a:pt x="114557" y="8773"/>
                  <a:pt x="110371" y="12959"/>
                </a:cubicBezTo>
                <a:lnTo>
                  <a:pt x="71962" y="51368"/>
                </a:lnTo>
                <a:cubicBezTo>
                  <a:pt x="67776" y="55554"/>
                  <a:pt x="60979" y="55554"/>
                  <a:pt x="56793" y="51368"/>
                </a:cubicBezTo>
                <a:close/>
                <a:moveTo>
                  <a:pt x="92422" y="70891"/>
                </a:moveTo>
                <a:lnTo>
                  <a:pt x="81908" y="60376"/>
                </a:lnTo>
                <a:lnTo>
                  <a:pt x="119412" y="22871"/>
                </a:lnTo>
                <a:lnTo>
                  <a:pt x="159395" y="62854"/>
                </a:lnTo>
                <a:lnTo>
                  <a:pt x="121890" y="100359"/>
                </a:lnTo>
                <a:lnTo>
                  <a:pt x="111376" y="89844"/>
                </a:lnTo>
                <a:lnTo>
                  <a:pt x="33687" y="167532"/>
                </a:lnTo>
                <a:cubicBezTo>
                  <a:pt x="28463" y="172756"/>
                  <a:pt x="19991" y="172756"/>
                  <a:pt x="14734" y="167532"/>
                </a:cubicBezTo>
                <a:cubicBezTo>
                  <a:pt x="9477" y="162308"/>
                  <a:pt x="9510" y="153836"/>
                  <a:pt x="14734" y="148579"/>
                </a:cubicBezTo>
                <a:lnTo>
                  <a:pt x="92422" y="70891"/>
                </a:lnTo>
                <a:close/>
                <a:moveTo>
                  <a:pt x="130898" y="125440"/>
                </a:moveTo>
                <a:cubicBezTo>
                  <a:pt x="126712" y="121254"/>
                  <a:pt x="126712" y="114456"/>
                  <a:pt x="130898" y="110270"/>
                </a:cubicBezTo>
                <a:lnTo>
                  <a:pt x="169307" y="71862"/>
                </a:lnTo>
                <a:cubicBezTo>
                  <a:pt x="173493" y="67676"/>
                  <a:pt x="180290" y="67676"/>
                  <a:pt x="184476" y="71862"/>
                </a:cubicBezTo>
                <a:lnTo>
                  <a:pt x="190738" y="78124"/>
                </a:lnTo>
                <a:cubicBezTo>
                  <a:pt x="194924" y="82309"/>
                  <a:pt x="194924" y="89107"/>
                  <a:pt x="190738" y="93293"/>
                </a:cubicBezTo>
                <a:lnTo>
                  <a:pt x="152329" y="131735"/>
                </a:lnTo>
                <a:cubicBezTo>
                  <a:pt x="148144" y="135921"/>
                  <a:pt x="141346" y="135921"/>
                  <a:pt x="137160" y="131735"/>
                </a:cubicBezTo>
                <a:lnTo>
                  <a:pt x="130898" y="125473"/>
                </a:lnTo>
                <a:close/>
              </a:path>
            </a:pathLst>
          </a:custGeom>
          <a:solidFill>
            <a:srgbClr val="F0F2F5"/>
          </a:solidFill>
          <a:ln/>
        </p:spPr>
      </p:sp>
      <p:sp>
        <p:nvSpPr>
          <p:cNvPr id="28" name="Text 26"/>
          <p:cNvSpPr/>
          <p:nvPr/>
        </p:nvSpPr>
        <p:spPr>
          <a:xfrm>
            <a:off x="4811401" y="4242932"/>
            <a:ext cx="28289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Legal challenges require months to litigate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4492441" y="4623771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171450" y="16073"/>
                </a:moveTo>
                <a:cubicBezTo>
                  <a:pt x="171450" y="12356"/>
                  <a:pt x="169541" y="8907"/>
                  <a:pt x="166360" y="6965"/>
                </a:cubicBezTo>
                <a:cubicBezTo>
                  <a:pt x="163179" y="5023"/>
                  <a:pt x="159261" y="4822"/>
                  <a:pt x="155946" y="6496"/>
                </a:cubicBezTo>
                <a:lnTo>
                  <a:pt x="117035" y="25952"/>
                </a:lnTo>
                <a:lnTo>
                  <a:pt x="56960" y="5894"/>
                </a:lnTo>
                <a:cubicBezTo>
                  <a:pt x="54248" y="4989"/>
                  <a:pt x="51335" y="5190"/>
                  <a:pt x="48790" y="6463"/>
                </a:cubicBezTo>
                <a:lnTo>
                  <a:pt x="5927" y="27894"/>
                </a:lnTo>
                <a:cubicBezTo>
                  <a:pt x="2277" y="29736"/>
                  <a:pt x="0" y="33453"/>
                  <a:pt x="0" y="37505"/>
                </a:cubicBezTo>
                <a:lnTo>
                  <a:pt x="0" y="155377"/>
                </a:lnTo>
                <a:cubicBezTo>
                  <a:pt x="0" y="159094"/>
                  <a:pt x="1909" y="162543"/>
                  <a:pt x="5090" y="164485"/>
                </a:cubicBezTo>
                <a:cubicBezTo>
                  <a:pt x="8271" y="166427"/>
                  <a:pt x="12189" y="166628"/>
                  <a:pt x="15504" y="164954"/>
                </a:cubicBezTo>
                <a:lnTo>
                  <a:pt x="54382" y="145498"/>
                </a:lnTo>
                <a:lnTo>
                  <a:pt x="114456" y="165523"/>
                </a:lnTo>
                <a:cubicBezTo>
                  <a:pt x="117169" y="166427"/>
                  <a:pt x="120082" y="166226"/>
                  <a:pt x="122627" y="164954"/>
                </a:cubicBezTo>
                <a:lnTo>
                  <a:pt x="165489" y="143522"/>
                </a:lnTo>
                <a:cubicBezTo>
                  <a:pt x="169106" y="141714"/>
                  <a:pt x="171417" y="137997"/>
                  <a:pt x="171417" y="133945"/>
                </a:cubicBezTo>
                <a:lnTo>
                  <a:pt x="171417" y="16073"/>
                </a:lnTo>
                <a:close/>
                <a:moveTo>
                  <a:pt x="64294" y="126210"/>
                </a:moveTo>
                <a:lnTo>
                  <a:pt x="64294" y="30941"/>
                </a:lnTo>
                <a:lnTo>
                  <a:pt x="107156" y="45240"/>
                </a:lnTo>
                <a:lnTo>
                  <a:pt x="107156" y="140509"/>
                </a:lnTo>
                <a:lnTo>
                  <a:pt x="64294" y="126210"/>
                </a:lnTo>
                <a:close/>
              </a:path>
            </a:pathLst>
          </a:custGeom>
          <a:solidFill>
            <a:srgbClr val="F0F2F5"/>
          </a:solidFill>
          <a:ln/>
        </p:spPr>
      </p:sp>
      <p:sp>
        <p:nvSpPr>
          <p:cNvPr id="30" name="Text 28"/>
          <p:cNvSpPr/>
          <p:nvPr/>
        </p:nvSpPr>
        <p:spPr>
          <a:xfrm>
            <a:off x="4788943" y="4585767"/>
            <a:ext cx="30003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Redistricting processes are slow and bureaucratic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4482916" y="5317948"/>
            <a:ext cx="3228975" cy="17009"/>
          </a:xfrm>
          <a:prstGeom prst="roundRect">
            <a:avLst>
              <a:gd name="adj" fmla="val 0"/>
            </a:avLst>
          </a:prstGeom>
          <a:solidFill>
            <a:srgbClr val="F0F2F5">
              <a:alpha val="30196"/>
            </a:srgbClr>
          </a:solidFill>
          <a:ln/>
        </p:spPr>
      </p:sp>
      <p:sp>
        <p:nvSpPr>
          <p:cNvPr id="32" name="Text 30"/>
          <p:cNvSpPr/>
          <p:nvPr/>
        </p:nvSpPr>
        <p:spPr>
          <a:xfrm>
            <a:off x="4482916" y="5478735"/>
            <a:ext cx="3295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0F2F5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TIMELINE: Months 1-6 post-ruling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8127876" y="1523760"/>
            <a:ext cx="3686175" cy="4371975"/>
          </a:xfrm>
          <a:prstGeom prst="roundRect">
            <a:avLst>
              <a:gd name="adj" fmla="val 0"/>
            </a:avLst>
          </a:prstGeom>
          <a:solidFill>
            <a:srgbClr val="8C8C8C"/>
          </a:solidFill>
          <a:ln/>
        </p:spPr>
      </p:sp>
      <p:sp>
        <p:nvSpPr>
          <p:cNvPr id="34" name="Shape 32"/>
          <p:cNvSpPr/>
          <p:nvPr/>
        </p:nvSpPr>
        <p:spPr>
          <a:xfrm>
            <a:off x="8356434" y="1752319"/>
            <a:ext cx="533400" cy="533400"/>
          </a:xfrm>
          <a:prstGeom prst="roundRect">
            <a:avLst>
              <a:gd name="adj" fmla="val 0"/>
            </a:avLst>
          </a:prstGeom>
          <a:solidFill>
            <a:srgbClr val="1A1D24"/>
          </a:solidFill>
          <a:ln/>
        </p:spPr>
      </p:sp>
      <p:sp>
        <p:nvSpPr>
          <p:cNvPr id="35" name="Shape 33"/>
          <p:cNvSpPr/>
          <p:nvPr/>
        </p:nvSpPr>
        <p:spPr>
          <a:xfrm>
            <a:off x="8508854" y="190473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75009" y="25003"/>
                </a:moveTo>
                <a:lnTo>
                  <a:pt x="75009" y="42863"/>
                </a:lnTo>
                <a:lnTo>
                  <a:pt x="40139" y="42863"/>
                </a:lnTo>
                <a:cubicBezTo>
                  <a:pt x="33754" y="42863"/>
                  <a:pt x="28575" y="48042"/>
                  <a:pt x="28575" y="54426"/>
                </a:cubicBezTo>
                <a:cubicBezTo>
                  <a:pt x="28575" y="56212"/>
                  <a:pt x="28977" y="57998"/>
                  <a:pt x="29781" y="59606"/>
                </a:cubicBezTo>
                <a:lnTo>
                  <a:pt x="44693" y="89431"/>
                </a:lnTo>
                <a:cubicBezTo>
                  <a:pt x="39603" y="90234"/>
                  <a:pt x="35674" y="94655"/>
                  <a:pt x="35674" y="100013"/>
                </a:cubicBezTo>
                <a:cubicBezTo>
                  <a:pt x="35674" y="105951"/>
                  <a:pt x="40451" y="110728"/>
                  <a:pt x="46390" y="110728"/>
                </a:cubicBezTo>
                <a:lnTo>
                  <a:pt x="48890" y="110728"/>
                </a:lnTo>
                <a:lnTo>
                  <a:pt x="42818" y="171450"/>
                </a:lnTo>
                <a:lnTo>
                  <a:pt x="17725" y="202838"/>
                </a:lnTo>
                <a:cubicBezTo>
                  <a:pt x="15493" y="205651"/>
                  <a:pt x="14243" y="209133"/>
                  <a:pt x="14243" y="212750"/>
                </a:cubicBezTo>
                <a:cubicBezTo>
                  <a:pt x="14243" y="221501"/>
                  <a:pt x="21342" y="228600"/>
                  <a:pt x="30093" y="228600"/>
                </a:cubicBezTo>
                <a:lnTo>
                  <a:pt x="141223" y="228600"/>
                </a:lnTo>
                <a:cubicBezTo>
                  <a:pt x="149974" y="228600"/>
                  <a:pt x="157073" y="221501"/>
                  <a:pt x="157073" y="212750"/>
                </a:cubicBezTo>
                <a:cubicBezTo>
                  <a:pt x="157073" y="209133"/>
                  <a:pt x="155868" y="205651"/>
                  <a:pt x="153591" y="202838"/>
                </a:cubicBezTo>
                <a:lnTo>
                  <a:pt x="128588" y="171450"/>
                </a:lnTo>
                <a:lnTo>
                  <a:pt x="122515" y="110728"/>
                </a:lnTo>
                <a:lnTo>
                  <a:pt x="125016" y="110728"/>
                </a:lnTo>
                <a:cubicBezTo>
                  <a:pt x="130954" y="110728"/>
                  <a:pt x="135731" y="105951"/>
                  <a:pt x="135731" y="100013"/>
                </a:cubicBezTo>
                <a:cubicBezTo>
                  <a:pt x="135731" y="94699"/>
                  <a:pt x="131847" y="90234"/>
                  <a:pt x="126712" y="89431"/>
                </a:cubicBezTo>
                <a:lnTo>
                  <a:pt x="141625" y="59606"/>
                </a:lnTo>
                <a:cubicBezTo>
                  <a:pt x="142429" y="57998"/>
                  <a:pt x="142830" y="56212"/>
                  <a:pt x="142830" y="54426"/>
                </a:cubicBezTo>
                <a:cubicBezTo>
                  <a:pt x="142830" y="48042"/>
                  <a:pt x="137651" y="42863"/>
                  <a:pt x="131266" y="42863"/>
                </a:cubicBezTo>
                <a:lnTo>
                  <a:pt x="96396" y="42863"/>
                </a:lnTo>
                <a:lnTo>
                  <a:pt x="96396" y="25003"/>
                </a:lnTo>
                <a:lnTo>
                  <a:pt x="103540" y="25003"/>
                </a:lnTo>
                <a:cubicBezTo>
                  <a:pt x="109478" y="25003"/>
                  <a:pt x="114255" y="20226"/>
                  <a:pt x="114255" y="14288"/>
                </a:cubicBezTo>
                <a:cubicBezTo>
                  <a:pt x="114255" y="8349"/>
                  <a:pt x="109523" y="3572"/>
                  <a:pt x="103584" y="3572"/>
                </a:cubicBezTo>
                <a:lnTo>
                  <a:pt x="96441" y="3572"/>
                </a:lnTo>
                <a:lnTo>
                  <a:pt x="96441" y="-3572"/>
                </a:lnTo>
                <a:cubicBezTo>
                  <a:pt x="96441" y="-9510"/>
                  <a:pt x="91663" y="-14287"/>
                  <a:pt x="85725" y="-14287"/>
                </a:cubicBezTo>
                <a:cubicBezTo>
                  <a:pt x="79787" y="-14287"/>
                  <a:pt x="75009" y="-9510"/>
                  <a:pt x="75009" y="-3572"/>
                </a:cubicBezTo>
                <a:lnTo>
                  <a:pt x="75009" y="3572"/>
                </a:lnTo>
                <a:lnTo>
                  <a:pt x="67866" y="3572"/>
                </a:lnTo>
                <a:cubicBezTo>
                  <a:pt x="61927" y="3572"/>
                  <a:pt x="57150" y="8349"/>
                  <a:pt x="57150" y="14288"/>
                </a:cubicBezTo>
                <a:cubicBezTo>
                  <a:pt x="57150" y="20226"/>
                  <a:pt x="61927" y="25003"/>
                  <a:pt x="67866" y="25003"/>
                </a:cubicBezTo>
                <a:lnTo>
                  <a:pt x="75009" y="25003"/>
                </a:lnTo>
                <a:close/>
                <a:moveTo>
                  <a:pt x="145465" y="124837"/>
                </a:moveTo>
                <a:lnTo>
                  <a:pt x="149260" y="163011"/>
                </a:lnTo>
                <a:lnTo>
                  <a:pt x="170423" y="189443"/>
                </a:lnTo>
                <a:lnTo>
                  <a:pt x="172298" y="191988"/>
                </a:lnTo>
                <a:cubicBezTo>
                  <a:pt x="176406" y="198105"/>
                  <a:pt x="178594" y="205338"/>
                  <a:pt x="178594" y="212750"/>
                </a:cubicBezTo>
                <a:cubicBezTo>
                  <a:pt x="178594" y="218420"/>
                  <a:pt x="177344" y="223823"/>
                  <a:pt x="175067" y="228600"/>
                </a:cubicBezTo>
                <a:lnTo>
                  <a:pt x="212169" y="228600"/>
                </a:lnTo>
                <a:cubicBezTo>
                  <a:pt x="221233" y="228600"/>
                  <a:pt x="228600" y="221233"/>
                  <a:pt x="228600" y="212169"/>
                </a:cubicBezTo>
                <a:cubicBezTo>
                  <a:pt x="228600" y="208910"/>
                  <a:pt x="227618" y="205740"/>
                  <a:pt x="225832" y="203061"/>
                </a:cubicBezTo>
                <a:lnTo>
                  <a:pt x="214313" y="185782"/>
                </a:lnTo>
                <a:lnTo>
                  <a:pt x="214313" y="157207"/>
                </a:lnTo>
                <a:lnTo>
                  <a:pt x="220251" y="151269"/>
                </a:lnTo>
                <a:cubicBezTo>
                  <a:pt x="225609" y="145911"/>
                  <a:pt x="228600" y="138633"/>
                  <a:pt x="228600" y="131043"/>
                </a:cubicBezTo>
                <a:lnTo>
                  <a:pt x="228600" y="85725"/>
                </a:lnTo>
                <a:cubicBezTo>
                  <a:pt x="228600" y="77822"/>
                  <a:pt x="222215" y="71438"/>
                  <a:pt x="214313" y="71438"/>
                </a:cubicBezTo>
                <a:cubicBezTo>
                  <a:pt x="206410" y="71438"/>
                  <a:pt x="200025" y="77822"/>
                  <a:pt x="200025" y="85725"/>
                </a:cubicBezTo>
                <a:lnTo>
                  <a:pt x="200025" y="92869"/>
                </a:lnTo>
                <a:lnTo>
                  <a:pt x="185738" y="92869"/>
                </a:lnTo>
                <a:lnTo>
                  <a:pt x="185738" y="85725"/>
                </a:lnTo>
                <a:cubicBezTo>
                  <a:pt x="185738" y="77822"/>
                  <a:pt x="179353" y="71438"/>
                  <a:pt x="171450" y="71438"/>
                </a:cubicBezTo>
                <a:cubicBezTo>
                  <a:pt x="163547" y="71438"/>
                  <a:pt x="157163" y="77822"/>
                  <a:pt x="157163" y="85725"/>
                </a:cubicBezTo>
                <a:lnTo>
                  <a:pt x="157163" y="100013"/>
                </a:lnTo>
                <a:cubicBezTo>
                  <a:pt x="157163" y="110014"/>
                  <a:pt x="152608" y="118943"/>
                  <a:pt x="145465" y="124837"/>
                </a:cubicBezTo>
                <a:close/>
              </a:path>
            </a:pathLst>
          </a:custGeom>
          <a:solidFill>
            <a:srgbClr val="8C8C8C"/>
          </a:solidFill>
          <a:ln/>
        </p:spPr>
      </p:sp>
      <p:sp>
        <p:nvSpPr>
          <p:cNvPr id="36" name="Text 34"/>
          <p:cNvSpPr/>
          <p:nvPr/>
        </p:nvSpPr>
        <p:spPr>
          <a:xfrm>
            <a:off x="9004102" y="1790456"/>
            <a:ext cx="10572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A1D24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Phase 03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9004102" y="1942740"/>
            <a:ext cx="11144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A1D24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Long-Term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8356434" y="2476128"/>
            <a:ext cx="3324225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500" b="1" dirty="0">
                <a:solidFill>
                  <a:srgbClr val="1A1D2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Ignites a national redistricting war</a:t>
            </a:r>
            <a:pPr>
              <a:lnSpc>
                <a:spcPct val="140000"/>
              </a:lnSpc>
            </a:pPr>
            <a:r>
              <a:rPr lang="en-US" sz="1500" dirty="0">
                <a:solidFill>
                  <a:srgbClr val="1A1D2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for the 2028 elections, with states able to dismantle majority-minority districts.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8351671" y="3595262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21431" y="21431"/>
                </a:moveTo>
                <a:cubicBezTo>
                  <a:pt x="21431" y="15504"/>
                  <a:pt x="16643" y="10716"/>
                  <a:pt x="10716" y="10716"/>
                </a:cubicBezTo>
                <a:cubicBezTo>
                  <a:pt x="4789" y="10716"/>
                  <a:pt x="0" y="15504"/>
                  <a:pt x="0" y="21431"/>
                </a:cubicBezTo>
                <a:lnTo>
                  <a:pt x="0" y="133945"/>
                </a:lnTo>
                <a:cubicBezTo>
                  <a:pt x="0" y="148746"/>
                  <a:pt x="11988" y="160734"/>
                  <a:pt x="26789" y="160734"/>
                </a:cubicBezTo>
                <a:lnTo>
                  <a:pt x="160734" y="160734"/>
                </a:lnTo>
                <a:cubicBezTo>
                  <a:pt x="166661" y="160734"/>
                  <a:pt x="171450" y="155946"/>
                  <a:pt x="171450" y="150019"/>
                </a:cubicBezTo>
                <a:cubicBezTo>
                  <a:pt x="171450" y="144092"/>
                  <a:pt x="166661" y="139303"/>
                  <a:pt x="160734" y="139303"/>
                </a:cubicBezTo>
                <a:lnTo>
                  <a:pt x="26789" y="139303"/>
                </a:lnTo>
                <a:cubicBezTo>
                  <a:pt x="23842" y="139303"/>
                  <a:pt x="21431" y="136892"/>
                  <a:pt x="21431" y="133945"/>
                </a:cubicBezTo>
                <a:lnTo>
                  <a:pt x="21431" y="21431"/>
                </a:lnTo>
                <a:close/>
                <a:moveTo>
                  <a:pt x="157587" y="50430"/>
                </a:moveTo>
                <a:cubicBezTo>
                  <a:pt x="161772" y="46245"/>
                  <a:pt x="161772" y="39447"/>
                  <a:pt x="157587" y="35261"/>
                </a:cubicBezTo>
                <a:cubicBezTo>
                  <a:pt x="153401" y="31075"/>
                  <a:pt x="146603" y="31075"/>
                  <a:pt x="142417" y="35261"/>
                </a:cubicBezTo>
                <a:lnTo>
                  <a:pt x="107156" y="70556"/>
                </a:lnTo>
                <a:lnTo>
                  <a:pt x="87935" y="51368"/>
                </a:lnTo>
                <a:cubicBezTo>
                  <a:pt x="83749" y="47182"/>
                  <a:pt x="76952" y="47182"/>
                  <a:pt x="72766" y="51368"/>
                </a:cubicBezTo>
                <a:lnTo>
                  <a:pt x="40619" y="83515"/>
                </a:lnTo>
                <a:cubicBezTo>
                  <a:pt x="36433" y="87701"/>
                  <a:pt x="36433" y="94498"/>
                  <a:pt x="40619" y="98684"/>
                </a:cubicBezTo>
                <a:cubicBezTo>
                  <a:pt x="44805" y="102870"/>
                  <a:pt x="51602" y="102870"/>
                  <a:pt x="55788" y="98684"/>
                </a:cubicBezTo>
                <a:lnTo>
                  <a:pt x="80367" y="74105"/>
                </a:lnTo>
                <a:lnTo>
                  <a:pt x="99588" y="93326"/>
                </a:lnTo>
                <a:cubicBezTo>
                  <a:pt x="103774" y="97512"/>
                  <a:pt x="110572" y="97512"/>
                  <a:pt x="114758" y="93326"/>
                </a:cubicBezTo>
                <a:lnTo>
                  <a:pt x="157620" y="50464"/>
                </a:lnTo>
                <a:close/>
              </a:path>
            </a:pathLst>
          </a:custGeom>
          <a:solidFill>
            <a:srgbClr val="1A1D24"/>
          </a:solidFill>
          <a:ln/>
        </p:spPr>
      </p:sp>
      <p:sp>
        <p:nvSpPr>
          <p:cNvPr id="40" name="Text 38"/>
          <p:cNvSpPr/>
          <p:nvPr/>
        </p:nvSpPr>
        <p:spPr>
          <a:xfrm>
            <a:off x="8634290" y="3557260"/>
            <a:ext cx="30289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A1D2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2028 redistricting cycle becomes high-stakes battleground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8367149" y="4166657"/>
            <a:ext cx="150019" cy="171450"/>
          </a:xfrm>
          <a:custGeom>
            <a:avLst/>
            <a:gdLst/>
            <a:ahLst/>
            <a:cxnLst/>
            <a:rect l="l" t="t" r="r" b="b"/>
            <a:pathLst>
              <a:path w="150019" h="171450">
                <a:moveTo>
                  <a:pt x="21431" y="10716"/>
                </a:moveTo>
                <a:cubicBezTo>
                  <a:pt x="21431" y="4789"/>
                  <a:pt x="16643" y="0"/>
                  <a:pt x="10716" y="0"/>
                </a:cubicBezTo>
                <a:cubicBezTo>
                  <a:pt x="4789" y="0"/>
                  <a:pt x="0" y="4789"/>
                  <a:pt x="0" y="10716"/>
                </a:cubicBezTo>
                <a:lnTo>
                  <a:pt x="0" y="160734"/>
                </a:lnTo>
                <a:cubicBezTo>
                  <a:pt x="0" y="166661"/>
                  <a:pt x="4789" y="171450"/>
                  <a:pt x="10716" y="171450"/>
                </a:cubicBezTo>
                <a:cubicBezTo>
                  <a:pt x="16643" y="171450"/>
                  <a:pt x="21431" y="166661"/>
                  <a:pt x="21431" y="160734"/>
                </a:cubicBezTo>
                <a:lnTo>
                  <a:pt x="21431" y="120015"/>
                </a:lnTo>
                <a:lnTo>
                  <a:pt x="42427" y="113720"/>
                </a:lnTo>
                <a:cubicBezTo>
                  <a:pt x="56458" y="109500"/>
                  <a:pt x="71594" y="110806"/>
                  <a:pt x="84687" y="117370"/>
                </a:cubicBezTo>
                <a:cubicBezTo>
                  <a:pt x="98986" y="124536"/>
                  <a:pt x="115662" y="125406"/>
                  <a:pt x="130630" y="119781"/>
                </a:cubicBezTo>
                <a:lnTo>
                  <a:pt x="143054" y="115126"/>
                </a:lnTo>
                <a:cubicBezTo>
                  <a:pt x="147239" y="113552"/>
                  <a:pt x="150019" y="109567"/>
                  <a:pt x="150019" y="105080"/>
                </a:cubicBezTo>
                <a:lnTo>
                  <a:pt x="150019" y="22134"/>
                </a:lnTo>
                <a:cubicBezTo>
                  <a:pt x="150019" y="14433"/>
                  <a:pt x="141915" y="9410"/>
                  <a:pt x="135017" y="12859"/>
                </a:cubicBezTo>
                <a:lnTo>
                  <a:pt x="131065" y="14834"/>
                </a:lnTo>
                <a:cubicBezTo>
                  <a:pt x="116030" y="22369"/>
                  <a:pt x="98316" y="22369"/>
                  <a:pt x="83247" y="14834"/>
                </a:cubicBezTo>
                <a:cubicBezTo>
                  <a:pt x="71058" y="8740"/>
                  <a:pt x="57027" y="7534"/>
                  <a:pt x="44001" y="11452"/>
                </a:cubicBezTo>
                <a:lnTo>
                  <a:pt x="21431" y="18217"/>
                </a:lnTo>
                <a:lnTo>
                  <a:pt x="21431" y="10716"/>
                </a:lnTo>
                <a:close/>
              </a:path>
            </a:pathLst>
          </a:custGeom>
          <a:solidFill>
            <a:srgbClr val="1A1D24"/>
          </a:solidFill>
          <a:ln/>
        </p:spPr>
      </p:sp>
      <p:sp>
        <p:nvSpPr>
          <p:cNvPr id="42" name="Text 40"/>
          <p:cNvSpPr/>
          <p:nvPr/>
        </p:nvSpPr>
        <p:spPr>
          <a:xfrm>
            <a:off x="8641599" y="4128653"/>
            <a:ext cx="30194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A1D2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States with histories of discrimination gain new freedom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8339765" y="4738050"/>
            <a:ext cx="214313" cy="171450"/>
          </a:xfrm>
          <a:custGeom>
            <a:avLst/>
            <a:gdLst/>
            <a:ahLst/>
            <a:cxnLst/>
            <a:rect l="l" t="t" r="r" b="b"/>
            <a:pathLst>
              <a:path w="214313" h="171450">
                <a:moveTo>
                  <a:pt x="128588" y="10716"/>
                </a:moveTo>
                <a:lnTo>
                  <a:pt x="171450" y="10716"/>
                </a:lnTo>
                <a:cubicBezTo>
                  <a:pt x="177377" y="10716"/>
                  <a:pt x="182166" y="15504"/>
                  <a:pt x="182166" y="21431"/>
                </a:cubicBezTo>
                <a:cubicBezTo>
                  <a:pt x="182166" y="27358"/>
                  <a:pt x="177377" y="32147"/>
                  <a:pt x="171450" y="32147"/>
                </a:cubicBezTo>
                <a:lnTo>
                  <a:pt x="133410" y="32147"/>
                </a:lnTo>
                <a:cubicBezTo>
                  <a:pt x="131668" y="40786"/>
                  <a:pt x="125741" y="47919"/>
                  <a:pt x="117872" y="51335"/>
                </a:cubicBezTo>
                <a:lnTo>
                  <a:pt x="117872" y="150019"/>
                </a:lnTo>
                <a:lnTo>
                  <a:pt x="171450" y="150019"/>
                </a:lnTo>
                <a:cubicBezTo>
                  <a:pt x="177377" y="150019"/>
                  <a:pt x="182166" y="154807"/>
                  <a:pt x="182166" y="160734"/>
                </a:cubicBezTo>
                <a:cubicBezTo>
                  <a:pt x="182166" y="166661"/>
                  <a:pt x="177377" y="171450"/>
                  <a:pt x="171450" y="171450"/>
                </a:cubicBezTo>
                <a:lnTo>
                  <a:pt x="42863" y="171450"/>
                </a:lnTo>
                <a:cubicBezTo>
                  <a:pt x="36935" y="171450"/>
                  <a:pt x="32147" y="166661"/>
                  <a:pt x="32147" y="160734"/>
                </a:cubicBezTo>
                <a:cubicBezTo>
                  <a:pt x="32147" y="154807"/>
                  <a:pt x="36935" y="150019"/>
                  <a:pt x="42863" y="150019"/>
                </a:cubicBezTo>
                <a:lnTo>
                  <a:pt x="96441" y="150019"/>
                </a:lnTo>
                <a:lnTo>
                  <a:pt x="96441" y="51335"/>
                </a:lnTo>
                <a:cubicBezTo>
                  <a:pt x="88571" y="47885"/>
                  <a:pt x="82644" y="40753"/>
                  <a:pt x="80903" y="32147"/>
                </a:cubicBezTo>
                <a:lnTo>
                  <a:pt x="42863" y="32147"/>
                </a:lnTo>
                <a:cubicBezTo>
                  <a:pt x="36935" y="32147"/>
                  <a:pt x="32147" y="27358"/>
                  <a:pt x="32147" y="21431"/>
                </a:cubicBezTo>
                <a:cubicBezTo>
                  <a:pt x="32147" y="15504"/>
                  <a:pt x="36935" y="10716"/>
                  <a:pt x="42863" y="10716"/>
                </a:cubicBezTo>
                <a:lnTo>
                  <a:pt x="85725" y="10716"/>
                </a:lnTo>
                <a:cubicBezTo>
                  <a:pt x="90614" y="4219"/>
                  <a:pt x="98383" y="0"/>
                  <a:pt x="107156" y="0"/>
                </a:cubicBezTo>
                <a:cubicBezTo>
                  <a:pt x="115930" y="0"/>
                  <a:pt x="123698" y="4219"/>
                  <a:pt x="128588" y="10716"/>
                </a:cubicBezTo>
                <a:close/>
                <a:moveTo>
                  <a:pt x="147206" y="107156"/>
                </a:moveTo>
                <a:lnTo>
                  <a:pt x="195694" y="107156"/>
                </a:lnTo>
                <a:lnTo>
                  <a:pt x="171450" y="65566"/>
                </a:lnTo>
                <a:lnTo>
                  <a:pt x="147206" y="107156"/>
                </a:lnTo>
                <a:close/>
                <a:moveTo>
                  <a:pt x="171450" y="139303"/>
                </a:moveTo>
                <a:cubicBezTo>
                  <a:pt x="150387" y="139303"/>
                  <a:pt x="132874" y="127918"/>
                  <a:pt x="129257" y="112882"/>
                </a:cubicBezTo>
                <a:cubicBezTo>
                  <a:pt x="128387" y="109199"/>
                  <a:pt x="129592" y="105415"/>
                  <a:pt x="131501" y="102133"/>
                </a:cubicBezTo>
                <a:lnTo>
                  <a:pt x="163380" y="47484"/>
                </a:lnTo>
                <a:cubicBezTo>
                  <a:pt x="165054" y="44604"/>
                  <a:pt x="168135" y="42863"/>
                  <a:pt x="171450" y="42863"/>
                </a:cubicBezTo>
                <a:cubicBezTo>
                  <a:pt x="174765" y="42863"/>
                  <a:pt x="177846" y="44637"/>
                  <a:pt x="179520" y="47484"/>
                </a:cubicBezTo>
                <a:lnTo>
                  <a:pt x="211399" y="102133"/>
                </a:lnTo>
                <a:cubicBezTo>
                  <a:pt x="213308" y="105415"/>
                  <a:pt x="214513" y="109199"/>
                  <a:pt x="213643" y="112882"/>
                </a:cubicBezTo>
                <a:cubicBezTo>
                  <a:pt x="210026" y="127884"/>
                  <a:pt x="192513" y="139303"/>
                  <a:pt x="171450" y="139303"/>
                </a:cubicBezTo>
                <a:close/>
                <a:moveTo>
                  <a:pt x="42461" y="65566"/>
                </a:moveTo>
                <a:lnTo>
                  <a:pt x="18217" y="107156"/>
                </a:lnTo>
                <a:lnTo>
                  <a:pt x="66738" y="107156"/>
                </a:lnTo>
                <a:lnTo>
                  <a:pt x="42461" y="65566"/>
                </a:lnTo>
                <a:close/>
                <a:moveTo>
                  <a:pt x="301" y="112882"/>
                </a:moveTo>
                <a:cubicBezTo>
                  <a:pt x="-569" y="109199"/>
                  <a:pt x="636" y="105415"/>
                  <a:pt x="2545" y="102133"/>
                </a:cubicBezTo>
                <a:lnTo>
                  <a:pt x="34424" y="47484"/>
                </a:lnTo>
                <a:cubicBezTo>
                  <a:pt x="36098" y="44604"/>
                  <a:pt x="39179" y="42863"/>
                  <a:pt x="42494" y="42863"/>
                </a:cubicBezTo>
                <a:cubicBezTo>
                  <a:pt x="45809" y="42863"/>
                  <a:pt x="48890" y="44637"/>
                  <a:pt x="50564" y="47484"/>
                </a:cubicBezTo>
                <a:lnTo>
                  <a:pt x="82443" y="102133"/>
                </a:lnTo>
                <a:cubicBezTo>
                  <a:pt x="84352" y="105415"/>
                  <a:pt x="85558" y="109199"/>
                  <a:pt x="84687" y="112882"/>
                </a:cubicBezTo>
                <a:cubicBezTo>
                  <a:pt x="81070" y="127884"/>
                  <a:pt x="63557" y="139303"/>
                  <a:pt x="42494" y="139303"/>
                </a:cubicBezTo>
                <a:cubicBezTo>
                  <a:pt x="21431" y="139303"/>
                  <a:pt x="3918" y="127918"/>
                  <a:pt x="301" y="112882"/>
                </a:cubicBezTo>
                <a:close/>
              </a:path>
            </a:pathLst>
          </a:custGeom>
          <a:solidFill>
            <a:srgbClr val="1A1D24"/>
          </a:solidFill>
          <a:ln/>
        </p:spPr>
      </p:sp>
      <p:sp>
        <p:nvSpPr>
          <p:cNvPr id="44" name="Text 42"/>
          <p:cNvSpPr/>
          <p:nvPr/>
        </p:nvSpPr>
        <p:spPr>
          <a:xfrm>
            <a:off x="8651432" y="4700046"/>
            <a:ext cx="3009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A1D2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Federal oversight mechanisms effectively neutralized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8356434" y="5317948"/>
            <a:ext cx="3228975" cy="17009"/>
          </a:xfrm>
          <a:prstGeom prst="roundRect">
            <a:avLst>
              <a:gd name="adj" fmla="val 0"/>
            </a:avLst>
          </a:prstGeom>
          <a:solidFill>
            <a:srgbClr val="1A1D24">
              <a:alpha val="30196"/>
            </a:srgbClr>
          </a:solidFill>
          <a:ln/>
        </p:spPr>
      </p:sp>
      <p:sp>
        <p:nvSpPr>
          <p:cNvPr id="46" name="Text 44"/>
          <p:cNvSpPr/>
          <p:nvPr/>
        </p:nvSpPr>
        <p:spPr>
          <a:xfrm>
            <a:off x="8356434" y="5478735"/>
            <a:ext cx="3295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A1D24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TIMELINE: 2027-2028 and beyond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397982" y="6050131"/>
            <a:ext cx="11408909" cy="762000"/>
          </a:xfrm>
          <a:prstGeom prst="roundRect">
            <a:avLst>
              <a:gd name="adj" fmla="val 0"/>
            </a:avLst>
          </a:prstGeom>
          <a:solidFill>
            <a:srgbClr val="C54B38">
              <a:alpha val="10196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397982" y="6050131"/>
            <a:ext cx="34018" cy="762000"/>
          </a:xfrm>
          <a:prstGeom prst="roundRect">
            <a:avLst>
              <a:gd name="adj" fmla="val 0"/>
            </a:avLst>
          </a:prstGeom>
          <a:solidFill>
            <a:srgbClr val="C54B38"/>
          </a:solidFill>
          <a:ln/>
        </p:spPr>
      </p:sp>
      <p:sp>
        <p:nvSpPr>
          <p:cNvPr id="49" name="Shape 47"/>
          <p:cNvSpPr/>
          <p:nvPr/>
        </p:nvSpPr>
        <p:spPr>
          <a:xfrm>
            <a:off x="586324" y="6236431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76200" y="40481"/>
                </a:moveTo>
                <a:cubicBezTo>
                  <a:pt x="80159" y="40481"/>
                  <a:pt x="83344" y="43666"/>
                  <a:pt x="83344" y="47625"/>
                </a:cubicBezTo>
                <a:lnTo>
                  <a:pt x="83344" y="80962"/>
                </a:lnTo>
                <a:cubicBezTo>
                  <a:pt x="83344" y="84921"/>
                  <a:pt x="80159" y="88106"/>
                  <a:pt x="76200" y="88106"/>
                </a:cubicBezTo>
                <a:cubicBezTo>
                  <a:pt x="72241" y="88106"/>
                  <a:pt x="69056" y="84921"/>
                  <a:pt x="69056" y="80962"/>
                </a:cubicBezTo>
                <a:lnTo>
                  <a:pt x="69056" y="47625"/>
                </a:lnTo>
                <a:cubicBezTo>
                  <a:pt x="69056" y="43666"/>
                  <a:pt x="72241" y="40481"/>
                  <a:pt x="76200" y="40481"/>
                </a:cubicBezTo>
                <a:close/>
                <a:moveTo>
                  <a:pt x="68253" y="104775"/>
                </a:moveTo>
                <a:cubicBezTo>
                  <a:pt x="68072" y="101825"/>
                  <a:pt x="69543" y="99018"/>
                  <a:pt x="72072" y="97489"/>
                </a:cubicBezTo>
                <a:cubicBezTo>
                  <a:pt x="74601" y="95959"/>
                  <a:pt x="77770" y="95959"/>
                  <a:pt x="80298" y="97489"/>
                </a:cubicBezTo>
                <a:cubicBezTo>
                  <a:pt x="82827" y="99018"/>
                  <a:pt x="84298" y="101825"/>
                  <a:pt x="84118" y="104775"/>
                </a:cubicBezTo>
                <a:cubicBezTo>
                  <a:pt x="84298" y="107725"/>
                  <a:pt x="82827" y="110532"/>
                  <a:pt x="80298" y="112061"/>
                </a:cubicBezTo>
                <a:cubicBezTo>
                  <a:pt x="77770" y="113591"/>
                  <a:pt x="74601" y="113591"/>
                  <a:pt x="72072" y="112061"/>
                </a:cubicBezTo>
                <a:cubicBezTo>
                  <a:pt x="69543" y="110532"/>
                  <a:pt x="68072" y="107725"/>
                  <a:pt x="68253" y="104775"/>
                </a:cubicBezTo>
                <a:close/>
              </a:path>
            </a:pathLst>
          </a:custGeom>
          <a:solidFill>
            <a:srgbClr val="C54B38"/>
          </a:solidFill>
          <a:ln/>
        </p:spPr>
      </p:sp>
      <p:sp>
        <p:nvSpPr>
          <p:cNvPr id="50" name="Text 48"/>
          <p:cNvSpPr/>
          <p:nvPr/>
        </p:nvSpPr>
        <p:spPr>
          <a:xfrm>
            <a:off x="814924" y="6202412"/>
            <a:ext cx="109156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Critical Insight: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The 2026 midterms remain the last election cycle with current district maps, making digital voter tool optimization </a:t>
            </a:r>
            <a:pPr>
              <a:lnSpc>
                <a:spcPct val="130000"/>
              </a:lnSpc>
            </a:pPr>
            <a:r>
              <a:rPr lang="en-US" sz="1200" b="1" dirty="0">
                <a:solidFill>
                  <a:srgbClr val="C54B3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urgently necessary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before 2028 redistricting begins.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A1D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7478" y="317477"/>
            <a:ext cx="116125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spc="175" kern="0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Section 03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17478" y="539723"/>
            <a:ext cx="117475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0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The UX Crisis: Why Digital Voter Tools Fail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17478" y="1111227"/>
            <a:ext cx="635000" cy="31750"/>
          </a:xfrm>
          <a:prstGeom prst="roundRect">
            <a:avLst>
              <a:gd name="adj" fmla="val 0"/>
            </a:avLst>
          </a:prstGeom>
          <a:solidFill>
            <a:srgbClr val="C54B38"/>
          </a:solidFill>
          <a:ln/>
        </p:spPr>
      </p:sp>
      <p:sp>
        <p:nvSpPr>
          <p:cNvPr id="5" name="Shape 3"/>
          <p:cNvSpPr/>
          <p:nvPr/>
        </p:nvSpPr>
        <p:spPr>
          <a:xfrm>
            <a:off x="317478" y="1269800"/>
            <a:ext cx="4619625" cy="4452938"/>
          </a:xfrm>
          <a:prstGeom prst="roundRect">
            <a:avLst>
              <a:gd name="adj" fmla="val 0"/>
            </a:avLst>
          </a:prstGeom>
          <a:solidFill>
            <a:srgbClr val="C54B38"/>
          </a:solidFill>
          <a:ln/>
        </p:spPr>
      </p:sp>
      <p:sp>
        <p:nvSpPr>
          <p:cNvPr id="6" name="Shape 4"/>
          <p:cNvSpPr/>
          <p:nvPr/>
        </p:nvSpPr>
        <p:spPr>
          <a:xfrm>
            <a:off x="543661" y="2204294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0" y="142875"/>
                </a:moveTo>
                <a:cubicBezTo>
                  <a:pt x="0" y="64020"/>
                  <a:pt x="64020" y="0"/>
                  <a:pt x="142875" y="0"/>
                </a:cubicBezTo>
                <a:cubicBezTo>
                  <a:pt x="221730" y="0"/>
                  <a:pt x="285750" y="64020"/>
                  <a:pt x="285750" y="142875"/>
                </a:cubicBezTo>
                <a:cubicBezTo>
                  <a:pt x="285750" y="221730"/>
                  <a:pt x="221730" y="285750"/>
                  <a:pt x="142875" y="285750"/>
                </a:cubicBezTo>
                <a:cubicBezTo>
                  <a:pt x="64020" y="285750"/>
                  <a:pt x="0" y="221730"/>
                  <a:pt x="0" y="142875"/>
                </a:cubicBezTo>
                <a:close/>
                <a:moveTo>
                  <a:pt x="90134" y="94822"/>
                </a:moveTo>
                <a:cubicBezTo>
                  <a:pt x="83325" y="91920"/>
                  <a:pt x="75456" y="95045"/>
                  <a:pt x="72554" y="101854"/>
                </a:cubicBezTo>
                <a:cubicBezTo>
                  <a:pt x="69652" y="108663"/>
                  <a:pt x="72777" y="116532"/>
                  <a:pt x="79586" y="119435"/>
                </a:cubicBezTo>
                <a:lnTo>
                  <a:pt x="86227" y="122281"/>
                </a:lnTo>
                <a:cubicBezTo>
                  <a:pt x="95883" y="126411"/>
                  <a:pt x="105873" y="129480"/>
                  <a:pt x="116142" y="131378"/>
                </a:cubicBezTo>
                <a:lnTo>
                  <a:pt x="116142" y="159339"/>
                </a:lnTo>
                <a:cubicBezTo>
                  <a:pt x="116142" y="161739"/>
                  <a:pt x="115751" y="164139"/>
                  <a:pt x="114970" y="166371"/>
                </a:cubicBezTo>
                <a:lnTo>
                  <a:pt x="98952" y="214424"/>
                </a:lnTo>
                <a:cubicBezTo>
                  <a:pt x="96608" y="221456"/>
                  <a:pt x="100403" y="229046"/>
                  <a:pt x="107435" y="231391"/>
                </a:cubicBezTo>
                <a:cubicBezTo>
                  <a:pt x="114467" y="233735"/>
                  <a:pt x="122058" y="229939"/>
                  <a:pt x="124402" y="222907"/>
                </a:cubicBezTo>
                <a:lnTo>
                  <a:pt x="138019" y="182054"/>
                </a:lnTo>
                <a:cubicBezTo>
                  <a:pt x="138745" y="179933"/>
                  <a:pt x="140698" y="178482"/>
                  <a:pt x="142931" y="178482"/>
                </a:cubicBezTo>
                <a:cubicBezTo>
                  <a:pt x="145163" y="178482"/>
                  <a:pt x="147172" y="179933"/>
                  <a:pt x="147842" y="182054"/>
                </a:cubicBezTo>
                <a:lnTo>
                  <a:pt x="161460" y="222907"/>
                </a:lnTo>
                <a:cubicBezTo>
                  <a:pt x="163804" y="229939"/>
                  <a:pt x="171394" y="233735"/>
                  <a:pt x="178426" y="231391"/>
                </a:cubicBezTo>
                <a:cubicBezTo>
                  <a:pt x="185458" y="229046"/>
                  <a:pt x="189198" y="221568"/>
                  <a:pt x="186854" y="214536"/>
                </a:cubicBezTo>
                <a:lnTo>
                  <a:pt x="170836" y="166483"/>
                </a:lnTo>
                <a:cubicBezTo>
                  <a:pt x="170055" y="164195"/>
                  <a:pt x="169664" y="161851"/>
                  <a:pt x="169664" y="159451"/>
                </a:cubicBezTo>
                <a:lnTo>
                  <a:pt x="169664" y="131490"/>
                </a:lnTo>
                <a:cubicBezTo>
                  <a:pt x="179933" y="129536"/>
                  <a:pt x="189923" y="126523"/>
                  <a:pt x="199579" y="122393"/>
                </a:cubicBezTo>
                <a:lnTo>
                  <a:pt x="206220" y="119546"/>
                </a:lnTo>
                <a:cubicBezTo>
                  <a:pt x="213029" y="116644"/>
                  <a:pt x="216154" y="108775"/>
                  <a:pt x="213252" y="101966"/>
                </a:cubicBezTo>
                <a:cubicBezTo>
                  <a:pt x="210350" y="95157"/>
                  <a:pt x="202481" y="92032"/>
                  <a:pt x="195672" y="94934"/>
                </a:cubicBezTo>
                <a:lnTo>
                  <a:pt x="189030" y="97668"/>
                </a:lnTo>
                <a:cubicBezTo>
                  <a:pt x="174464" y="103919"/>
                  <a:pt x="158781" y="107156"/>
                  <a:pt x="142875" y="107156"/>
                </a:cubicBezTo>
                <a:cubicBezTo>
                  <a:pt x="126969" y="107156"/>
                  <a:pt x="111342" y="103919"/>
                  <a:pt x="96720" y="97668"/>
                </a:cubicBezTo>
                <a:lnTo>
                  <a:pt x="90078" y="94822"/>
                </a:lnTo>
                <a:close/>
                <a:moveTo>
                  <a:pt x="142875" y="89297"/>
                </a:moveTo>
                <a:cubicBezTo>
                  <a:pt x="155196" y="89297"/>
                  <a:pt x="165199" y="79294"/>
                  <a:pt x="165199" y="66973"/>
                </a:cubicBezTo>
                <a:cubicBezTo>
                  <a:pt x="165199" y="54652"/>
                  <a:pt x="155196" y="44648"/>
                  <a:pt x="142875" y="44648"/>
                </a:cubicBezTo>
                <a:cubicBezTo>
                  <a:pt x="130554" y="44648"/>
                  <a:pt x="120551" y="54652"/>
                  <a:pt x="120551" y="66973"/>
                </a:cubicBezTo>
                <a:cubicBezTo>
                  <a:pt x="120551" y="79294"/>
                  <a:pt x="130554" y="89297"/>
                  <a:pt x="142875" y="89297"/>
                </a:cubicBezTo>
                <a:close/>
              </a:path>
            </a:pathLst>
          </a:custGeom>
          <a:solidFill>
            <a:srgbClr val="F0F2F5"/>
          </a:solidFill>
          <a:ln/>
        </p:spPr>
      </p:sp>
      <p:sp>
        <p:nvSpPr>
          <p:cNvPr id="7" name="Text 5"/>
          <p:cNvSpPr/>
          <p:nvPr/>
        </p:nvSpPr>
        <p:spPr>
          <a:xfrm>
            <a:off x="960296" y="2204294"/>
            <a:ext cx="13176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75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Accessibility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07942" y="2616895"/>
            <a:ext cx="447675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75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65%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07942" y="3156617"/>
            <a:ext cx="4310063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of U.S. voter registration websites had medium or low accessibility in 2024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07942" y="3734877"/>
            <a:ext cx="4238625" cy="14174"/>
          </a:xfrm>
          <a:prstGeom prst="roundRect">
            <a:avLst>
              <a:gd name="adj" fmla="val 0"/>
            </a:avLst>
          </a:prstGeom>
          <a:solidFill>
            <a:srgbClr val="F0F2F5">
              <a:alpha val="30196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507942" y="3868867"/>
            <a:ext cx="42941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F0F2F5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 Failures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39692" y="4119460"/>
            <a:ext cx="95250" cy="127000"/>
          </a:xfrm>
          <a:custGeom>
            <a:avLst/>
            <a:gdLst/>
            <a:ahLst/>
            <a:cxnLst/>
            <a:rect l="l" t="t" r="r" b="b"/>
            <a:pathLst>
              <a:path w="95250" h="127000">
                <a:moveTo>
                  <a:pt x="13667" y="18207"/>
                </a:moveTo>
                <a:cubicBezTo>
                  <a:pt x="10567" y="15106"/>
                  <a:pt x="5531" y="15106"/>
                  <a:pt x="2431" y="18207"/>
                </a:cubicBezTo>
                <a:cubicBezTo>
                  <a:pt x="-670" y="21307"/>
                  <a:pt x="-670" y="26343"/>
                  <a:pt x="2431" y="29443"/>
                </a:cubicBezTo>
                <a:lnTo>
                  <a:pt x="36513" y="63500"/>
                </a:lnTo>
                <a:lnTo>
                  <a:pt x="2456" y="97582"/>
                </a:lnTo>
                <a:cubicBezTo>
                  <a:pt x="-645" y="100682"/>
                  <a:pt x="-645" y="105718"/>
                  <a:pt x="2456" y="108818"/>
                </a:cubicBezTo>
                <a:cubicBezTo>
                  <a:pt x="5556" y="111919"/>
                  <a:pt x="10592" y="111919"/>
                  <a:pt x="13692" y="108818"/>
                </a:cubicBezTo>
                <a:lnTo>
                  <a:pt x="47749" y="74737"/>
                </a:lnTo>
                <a:lnTo>
                  <a:pt x="81831" y="108793"/>
                </a:lnTo>
                <a:cubicBezTo>
                  <a:pt x="84931" y="111894"/>
                  <a:pt x="89967" y="111894"/>
                  <a:pt x="93067" y="108793"/>
                </a:cubicBezTo>
                <a:cubicBezTo>
                  <a:pt x="96168" y="105693"/>
                  <a:pt x="96168" y="100657"/>
                  <a:pt x="93067" y="97557"/>
                </a:cubicBezTo>
                <a:lnTo>
                  <a:pt x="58986" y="63500"/>
                </a:lnTo>
                <a:lnTo>
                  <a:pt x="93042" y="29418"/>
                </a:lnTo>
                <a:cubicBezTo>
                  <a:pt x="96143" y="26318"/>
                  <a:pt x="96143" y="21282"/>
                  <a:pt x="93042" y="18182"/>
                </a:cubicBezTo>
                <a:cubicBezTo>
                  <a:pt x="89942" y="15081"/>
                  <a:pt x="84906" y="15081"/>
                  <a:pt x="81806" y="18182"/>
                </a:cubicBezTo>
                <a:lnTo>
                  <a:pt x="47749" y="52263"/>
                </a:lnTo>
                <a:lnTo>
                  <a:pt x="13667" y="18207"/>
                </a:lnTo>
                <a:close/>
              </a:path>
            </a:pathLst>
          </a:custGeom>
          <a:solidFill>
            <a:srgbClr val="F0F2F5"/>
          </a:solidFill>
          <a:ln/>
        </p:spPr>
      </p:sp>
      <p:sp>
        <p:nvSpPr>
          <p:cNvPr id="13" name="Text 11"/>
          <p:cNvSpPr/>
          <p:nvPr/>
        </p:nvSpPr>
        <p:spPr>
          <a:xfrm>
            <a:off x="706380" y="4091111"/>
            <a:ext cx="41036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Missing alt text on critical forms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39692" y="4373376"/>
            <a:ext cx="95250" cy="127000"/>
          </a:xfrm>
          <a:custGeom>
            <a:avLst/>
            <a:gdLst/>
            <a:ahLst/>
            <a:cxnLst/>
            <a:rect l="l" t="t" r="r" b="b"/>
            <a:pathLst>
              <a:path w="95250" h="127000">
                <a:moveTo>
                  <a:pt x="13667" y="18207"/>
                </a:moveTo>
                <a:cubicBezTo>
                  <a:pt x="10567" y="15106"/>
                  <a:pt x="5531" y="15106"/>
                  <a:pt x="2431" y="18207"/>
                </a:cubicBezTo>
                <a:cubicBezTo>
                  <a:pt x="-670" y="21307"/>
                  <a:pt x="-670" y="26343"/>
                  <a:pt x="2431" y="29443"/>
                </a:cubicBezTo>
                <a:lnTo>
                  <a:pt x="36513" y="63500"/>
                </a:lnTo>
                <a:lnTo>
                  <a:pt x="2456" y="97582"/>
                </a:lnTo>
                <a:cubicBezTo>
                  <a:pt x="-645" y="100682"/>
                  <a:pt x="-645" y="105718"/>
                  <a:pt x="2456" y="108818"/>
                </a:cubicBezTo>
                <a:cubicBezTo>
                  <a:pt x="5556" y="111919"/>
                  <a:pt x="10592" y="111919"/>
                  <a:pt x="13692" y="108818"/>
                </a:cubicBezTo>
                <a:lnTo>
                  <a:pt x="47749" y="74737"/>
                </a:lnTo>
                <a:lnTo>
                  <a:pt x="81831" y="108793"/>
                </a:lnTo>
                <a:cubicBezTo>
                  <a:pt x="84931" y="111894"/>
                  <a:pt x="89967" y="111894"/>
                  <a:pt x="93067" y="108793"/>
                </a:cubicBezTo>
                <a:cubicBezTo>
                  <a:pt x="96168" y="105693"/>
                  <a:pt x="96168" y="100657"/>
                  <a:pt x="93067" y="97557"/>
                </a:cubicBezTo>
                <a:lnTo>
                  <a:pt x="58986" y="63500"/>
                </a:lnTo>
                <a:lnTo>
                  <a:pt x="93042" y="29418"/>
                </a:lnTo>
                <a:cubicBezTo>
                  <a:pt x="96143" y="26318"/>
                  <a:pt x="96143" y="21282"/>
                  <a:pt x="93042" y="18182"/>
                </a:cubicBezTo>
                <a:cubicBezTo>
                  <a:pt x="89942" y="15081"/>
                  <a:pt x="84906" y="15081"/>
                  <a:pt x="81806" y="18182"/>
                </a:cubicBezTo>
                <a:lnTo>
                  <a:pt x="47749" y="52263"/>
                </a:lnTo>
                <a:lnTo>
                  <a:pt x="13667" y="18207"/>
                </a:lnTo>
                <a:close/>
              </a:path>
            </a:pathLst>
          </a:custGeom>
          <a:solidFill>
            <a:srgbClr val="F0F2F5"/>
          </a:solidFill>
          <a:ln/>
        </p:spPr>
      </p:sp>
      <p:sp>
        <p:nvSpPr>
          <p:cNvPr id="15" name="Text 13"/>
          <p:cNvSpPr/>
          <p:nvPr/>
        </p:nvSpPr>
        <p:spPr>
          <a:xfrm>
            <a:off x="706380" y="4345027"/>
            <a:ext cx="41036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Poor color contrast ratios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39692" y="4627291"/>
            <a:ext cx="95250" cy="127000"/>
          </a:xfrm>
          <a:custGeom>
            <a:avLst/>
            <a:gdLst/>
            <a:ahLst/>
            <a:cxnLst/>
            <a:rect l="l" t="t" r="r" b="b"/>
            <a:pathLst>
              <a:path w="95250" h="127000">
                <a:moveTo>
                  <a:pt x="13667" y="18207"/>
                </a:moveTo>
                <a:cubicBezTo>
                  <a:pt x="10567" y="15106"/>
                  <a:pt x="5531" y="15106"/>
                  <a:pt x="2431" y="18207"/>
                </a:cubicBezTo>
                <a:cubicBezTo>
                  <a:pt x="-670" y="21307"/>
                  <a:pt x="-670" y="26343"/>
                  <a:pt x="2431" y="29443"/>
                </a:cubicBezTo>
                <a:lnTo>
                  <a:pt x="36513" y="63500"/>
                </a:lnTo>
                <a:lnTo>
                  <a:pt x="2456" y="97582"/>
                </a:lnTo>
                <a:cubicBezTo>
                  <a:pt x="-645" y="100682"/>
                  <a:pt x="-645" y="105718"/>
                  <a:pt x="2456" y="108818"/>
                </a:cubicBezTo>
                <a:cubicBezTo>
                  <a:pt x="5556" y="111919"/>
                  <a:pt x="10592" y="111919"/>
                  <a:pt x="13692" y="108818"/>
                </a:cubicBezTo>
                <a:lnTo>
                  <a:pt x="47749" y="74737"/>
                </a:lnTo>
                <a:lnTo>
                  <a:pt x="81831" y="108793"/>
                </a:lnTo>
                <a:cubicBezTo>
                  <a:pt x="84931" y="111894"/>
                  <a:pt x="89967" y="111894"/>
                  <a:pt x="93067" y="108793"/>
                </a:cubicBezTo>
                <a:cubicBezTo>
                  <a:pt x="96168" y="105693"/>
                  <a:pt x="96168" y="100657"/>
                  <a:pt x="93067" y="97557"/>
                </a:cubicBezTo>
                <a:lnTo>
                  <a:pt x="58986" y="63500"/>
                </a:lnTo>
                <a:lnTo>
                  <a:pt x="93042" y="29418"/>
                </a:lnTo>
                <a:cubicBezTo>
                  <a:pt x="96143" y="26318"/>
                  <a:pt x="96143" y="21282"/>
                  <a:pt x="93042" y="18182"/>
                </a:cubicBezTo>
                <a:cubicBezTo>
                  <a:pt x="89942" y="15081"/>
                  <a:pt x="84906" y="15081"/>
                  <a:pt x="81806" y="18182"/>
                </a:cubicBezTo>
                <a:lnTo>
                  <a:pt x="47749" y="52263"/>
                </a:lnTo>
                <a:lnTo>
                  <a:pt x="13667" y="18207"/>
                </a:lnTo>
                <a:close/>
              </a:path>
            </a:pathLst>
          </a:custGeom>
          <a:solidFill>
            <a:srgbClr val="F0F2F5"/>
          </a:solidFill>
          <a:ln/>
        </p:spPr>
      </p:sp>
      <p:sp>
        <p:nvSpPr>
          <p:cNvPr id="17" name="Text 15"/>
          <p:cNvSpPr/>
          <p:nvPr/>
        </p:nvSpPr>
        <p:spPr>
          <a:xfrm>
            <a:off x="706380" y="4598944"/>
            <a:ext cx="41036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Keyboard navigation broken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331652" y="5882697"/>
            <a:ext cx="4609987" cy="730250"/>
          </a:xfrm>
          <a:prstGeom prst="roundRect">
            <a:avLst>
              <a:gd name="adj" fmla="val 0"/>
            </a:avLst>
          </a:prstGeom>
          <a:solidFill>
            <a:srgbClr val="4A6C8C">
              <a:alpha val="20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331652" y="5882697"/>
            <a:ext cx="28348" cy="730250"/>
          </a:xfrm>
          <a:prstGeom prst="roundRect">
            <a:avLst>
              <a:gd name="adj" fmla="val 0"/>
            </a:avLst>
          </a:prstGeom>
          <a:solidFill>
            <a:srgbClr val="4A6C8C"/>
          </a:solidFill>
          <a:ln/>
        </p:spPr>
      </p:sp>
      <p:sp>
        <p:nvSpPr>
          <p:cNvPr id="20" name="Shape 18"/>
          <p:cNvSpPr/>
          <p:nvPr/>
        </p:nvSpPr>
        <p:spPr>
          <a:xfrm>
            <a:off x="528322" y="6076815"/>
            <a:ext cx="111125" cy="127000"/>
          </a:xfrm>
          <a:custGeom>
            <a:avLst/>
            <a:gdLst/>
            <a:ahLst/>
            <a:cxnLst/>
            <a:rect l="l" t="t" r="r" b="b"/>
            <a:pathLst>
              <a:path w="111125" h="127000">
                <a:moveTo>
                  <a:pt x="0" y="53578"/>
                </a:moveTo>
                <a:cubicBezTo>
                  <a:pt x="0" y="37133"/>
                  <a:pt x="13320" y="23812"/>
                  <a:pt x="29766" y="23812"/>
                </a:cubicBezTo>
                <a:lnTo>
                  <a:pt x="31750" y="23812"/>
                </a:lnTo>
                <a:cubicBezTo>
                  <a:pt x="36140" y="23812"/>
                  <a:pt x="39688" y="27360"/>
                  <a:pt x="39688" y="31750"/>
                </a:cubicBezTo>
                <a:cubicBezTo>
                  <a:pt x="39688" y="36140"/>
                  <a:pt x="36140" y="39688"/>
                  <a:pt x="31750" y="39688"/>
                </a:cubicBezTo>
                <a:lnTo>
                  <a:pt x="29766" y="39688"/>
                </a:lnTo>
                <a:cubicBezTo>
                  <a:pt x="22101" y="39688"/>
                  <a:pt x="15875" y="45913"/>
                  <a:pt x="15875" y="53578"/>
                </a:cubicBezTo>
                <a:lnTo>
                  <a:pt x="15875" y="55563"/>
                </a:lnTo>
                <a:lnTo>
                  <a:pt x="31750" y="55563"/>
                </a:lnTo>
                <a:cubicBezTo>
                  <a:pt x="40506" y="55563"/>
                  <a:pt x="47625" y="62681"/>
                  <a:pt x="47625" y="71438"/>
                </a:cubicBezTo>
                <a:lnTo>
                  <a:pt x="47625" y="87313"/>
                </a:lnTo>
                <a:cubicBezTo>
                  <a:pt x="47625" y="96069"/>
                  <a:pt x="40506" y="103188"/>
                  <a:pt x="31750" y="103188"/>
                </a:cubicBezTo>
                <a:lnTo>
                  <a:pt x="15875" y="103188"/>
                </a:lnTo>
                <a:cubicBezTo>
                  <a:pt x="7119" y="103188"/>
                  <a:pt x="0" y="96069"/>
                  <a:pt x="0" y="87313"/>
                </a:cubicBezTo>
                <a:lnTo>
                  <a:pt x="0" y="53578"/>
                </a:lnTo>
                <a:close/>
                <a:moveTo>
                  <a:pt x="63500" y="53578"/>
                </a:moveTo>
                <a:cubicBezTo>
                  <a:pt x="63500" y="37133"/>
                  <a:pt x="76820" y="23812"/>
                  <a:pt x="93266" y="23812"/>
                </a:cubicBezTo>
                <a:lnTo>
                  <a:pt x="95250" y="23812"/>
                </a:lnTo>
                <a:cubicBezTo>
                  <a:pt x="99640" y="23812"/>
                  <a:pt x="103188" y="27360"/>
                  <a:pt x="103188" y="31750"/>
                </a:cubicBezTo>
                <a:cubicBezTo>
                  <a:pt x="103188" y="36140"/>
                  <a:pt x="99640" y="39688"/>
                  <a:pt x="95250" y="39688"/>
                </a:cubicBezTo>
                <a:lnTo>
                  <a:pt x="93266" y="39688"/>
                </a:lnTo>
                <a:cubicBezTo>
                  <a:pt x="85601" y="39688"/>
                  <a:pt x="79375" y="45913"/>
                  <a:pt x="79375" y="53578"/>
                </a:cubicBezTo>
                <a:lnTo>
                  <a:pt x="79375" y="55563"/>
                </a:lnTo>
                <a:lnTo>
                  <a:pt x="95250" y="55563"/>
                </a:lnTo>
                <a:cubicBezTo>
                  <a:pt x="104006" y="55563"/>
                  <a:pt x="111125" y="62681"/>
                  <a:pt x="111125" y="71438"/>
                </a:cubicBezTo>
                <a:lnTo>
                  <a:pt x="111125" y="87313"/>
                </a:lnTo>
                <a:cubicBezTo>
                  <a:pt x="111125" y="96069"/>
                  <a:pt x="104006" y="103188"/>
                  <a:pt x="95250" y="103188"/>
                </a:cubicBezTo>
                <a:lnTo>
                  <a:pt x="79375" y="103188"/>
                </a:lnTo>
                <a:cubicBezTo>
                  <a:pt x="70619" y="103188"/>
                  <a:pt x="63500" y="96069"/>
                  <a:pt x="63500" y="87313"/>
                </a:cubicBezTo>
                <a:lnTo>
                  <a:pt x="63500" y="53578"/>
                </a:lnTo>
                <a:close/>
              </a:path>
            </a:pathLst>
          </a:custGeom>
          <a:solidFill>
            <a:srgbClr val="4A6C8C"/>
          </a:solidFill>
          <a:ln/>
        </p:spPr>
      </p:sp>
      <p:sp>
        <p:nvSpPr>
          <p:cNvPr id="21" name="Text 19"/>
          <p:cNvSpPr/>
          <p:nvPr/>
        </p:nvSpPr>
        <p:spPr>
          <a:xfrm>
            <a:off x="702947" y="6041379"/>
            <a:ext cx="4143375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When voter tools are inaccessible, they don't just frustrate users — they </a:t>
            </a:r>
            <a:pPr>
              <a:lnSpc>
                <a:spcPct val="140000"/>
              </a:lnSpc>
            </a:pPr>
            <a:r>
              <a:rPr lang="en-US" sz="1000" b="1" dirty="0">
                <a:solidFill>
                  <a:srgbClr val="C54B3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actively disenfranchise</a:t>
            </a:r>
            <a:pPr>
              <a:lnSpc>
                <a:spcPct val="140000"/>
              </a:lnSpc>
            </a:pPr>
            <a:r>
              <a:rPr lang="en-US" sz="100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voters with disabilities.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137782" y="1276887"/>
            <a:ext cx="6729299" cy="2776424"/>
          </a:xfrm>
          <a:prstGeom prst="roundRect">
            <a:avLst>
              <a:gd name="adj" fmla="val 0"/>
            </a:avLst>
          </a:prstGeom>
          <a:solidFill>
            <a:srgbClr val="1A1D24"/>
          </a:solidFill>
          <a:ln w="22679">
            <a:solidFill>
              <a:srgbClr val="4A6C8C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335333" y="1474439"/>
            <a:ext cx="381000" cy="381000"/>
          </a:xfrm>
          <a:prstGeom prst="roundRect">
            <a:avLst>
              <a:gd name="adj" fmla="val 0"/>
            </a:avLst>
          </a:prstGeom>
          <a:solidFill>
            <a:srgbClr val="4A6C8C"/>
          </a:solidFill>
          <a:ln/>
        </p:spPr>
      </p:sp>
      <p:sp>
        <p:nvSpPr>
          <p:cNvPr id="24" name="Shape 22"/>
          <p:cNvSpPr/>
          <p:nvPr/>
        </p:nvSpPr>
        <p:spPr>
          <a:xfrm>
            <a:off x="5418663" y="1569672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59531" y="0"/>
                </a:moveTo>
                <a:cubicBezTo>
                  <a:pt x="66117" y="0"/>
                  <a:pt x="71438" y="5321"/>
                  <a:pt x="71438" y="11906"/>
                </a:cubicBezTo>
                <a:lnTo>
                  <a:pt x="71438" y="23812"/>
                </a:lnTo>
                <a:lnTo>
                  <a:pt x="119063" y="23812"/>
                </a:lnTo>
                <a:cubicBezTo>
                  <a:pt x="125648" y="23812"/>
                  <a:pt x="130969" y="29133"/>
                  <a:pt x="130969" y="35719"/>
                </a:cubicBezTo>
                <a:cubicBezTo>
                  <a:pt x="130969" y="42304"/>
                  <a:pt x="125648" y="47625"/>
                  <a:pt x="119063" y="47625"/>
                </a:cubicBezTo>
                <a:lnTo>
                  <a:pt x="115491" y="47625"/>
                </a:lnTo>
                <a:lnTo>
                  <a:pt x="112365" y="56220"/>
                </a:lnTo>
                <a:cubicBezTo>
                  <a:pt x="106263" y="73037"/>
                  <a:pt x="97073" y="88404"/>
                  <a:pt x="85502" y="101612"/>
                </a:cubicBezTo>
                <a:cubicBezTo>
                  <a:pt x="90785" y="104887"/>
                  <a:pt x="96292" y="107789"/>
                  <a:pt x="102022" y="110356"/>
                </a:cubicBezTo>
                <a:lnTo>
                  <a:pt x="120774" y="118690"/>
                </a:lnTo>
                <a:lnTo>
                  <a:pt x="143917" y="66601"/>
                </a:lnTo>
                <a:cubicBezTo>
                  <a:pt x="145814" y="62285"/>
                  <a:pt x="150093" y="59531"/>
                  <a:pt x="154781" y="59531"/>
                </a:cubicBezTo>
                <a:cubicBezTo>
                  <a:pt x="159469" y="59531"/>
                  <a:pt x="163748" y="62285"/>
                  <a:pt x="165646" y="66601"/>
                </a:cubicBezTo>
                <a:lnTo>
                  <a:pt x="213271" y="173757"/>
                </a:lnTo>
                <a:cubicBezTo>
                  <a:pt x="215950" y="179784"/>
                  <a:pt x="213233" y="186817"/>
                  <a:pt x="207243" y="189458"/>
                </a:cubicBezTo>
                <a:cubicBezTo>
                  <a:pt x="201253" y="192100"/>
                  <a:pt x="194183" y="189421"/>
                  <a:pt x="191542" y="183431"/>
                </a:cubicBezTo>
                <a:lnTo>
                  <a:pt x="184100" y="166688"/>
                </a:lnTo>
                <a:lnTo>
                  <a:pt x="125499" y="166688"/>
                </a:lnTo>
                <a:lnTo>
                  <a:pt x="118058" y="183431"/>
                </a:lnTo>
                <a:cubicBezTo>
                  <a:pt x="115379" y="189458"/>
                  <a:pt x="108347" y="192137"/>
                  <a:pt x="102357" y="189458"/>
                </a:cubicBezTo>
                <a:cubicBezTo>
                  <a:pt x="96366" y="186779"/>
                  <a:pt x="93650" y="179747"/>
                  <a:pt x="96329" y="173757"/>
                </a:cubicBezTo>
                <a:lnTo>
                  <a:pt x="111137" y="140457"/>
                </a:lnTo>
                <a:lnTo>
                  <a:pt x="92385" y="132122"/>
                </a:lnTo>
                <a:cubicBezTo>
                  <a:pt x="83827" y="128327"/>
                  <a:pt x="75642" y="123788"/>
                  <a:pt x="67903" y="118579"/>
                </a:cubicBezTo>
                <a:cubicBezTo>
                  <a:pt x="59978" y="124978"/>
                  <a:pt x="51308" y="130559"/>
                  <a:pt x="42044" y="135210"/>
                </a:cubicBezTo>
                <a:lnTo>
                  <a:pt x="29133" y="141610"/>
                </a:lnTo>
                <a:cubicBezTo>
                  <a:pt x="23254" y="144549"/>
                  <a:pt x="16111" y="142168"/>
                  <a:pt x="13171" y="136289"/>
                </a:cubicBezTo>
                <a:cubicBezTo>
                  <a:pt x="10232" y="130411"/>
                  <a:pt x="12613" y="123267"/>
                  <a:pt x="18492" y="120328"/>
                </a:cubicBezTo>
                <a:lnTo>
                  <a:pt x="31328" y="113891"/>
                </a:lnTo>
                <a:cubicBezTo>
                  <a:pt x="37393" y="110840"/>
                  <a:pt x="43160" y="107305"/>
                  <a:pt x="48592" y="103361"/>
                </a:cubicBezTo>
                <a:cubicBezTo>
                  <a:pt x="43458" y="98636"/>
                  <a:pt x="38621" y="93538"/>
                  <a:pt x="34119" y="88143"/>
                </a:cubicBezTo>
                <a:lnTo>
                  <a:pt x="30361" y="83604"/>
                </a:lnTo>
                <a:cubicBezTo>
                  <a:pt x="26157" y="78544"/>
                  <a:pt x="26826" y="71028"/>
                  <a:pt x="31886" y="66824"/>
                </a:cubicBezTo>
                <a:cubicBezTo>
                  <a:pt x="36947" y="62619"/>
                  <a:pt x="44462" y="63289"/>
                  <a:pt x="48667" y="68349"/>
                </a:cubicBezTo>
                <a:lnTo>
                  <a:pt x="52462" y="72889"/>
                </a:lnTo>
                <a:cubicBezTo>
                  <a:pt x="56741" y="78060"/>
                  <a:pt x="61429" y="82860"/>
                  <a:pt x="66377" y="87288"/>
                </a:cubicBezTo>
                <a:cubicBezTo>
                  <a:pt x="76609" y="75977"/>
                  <a:pt x="84683" y="62694"/>
                  <a:pt x="90004" y="48071"/>
                </a:cubicBezTo>
                <a:lnTo>
                  <a:pt x="90190" y="47625"/>
                </a:lnTo>
                <a:lnTo>
                  <a:pt x="11943" y="47625"/>
                </a:lnTo>
                <a:cubicBezTo>
                  <a:pt x="5321" y="47625"/>
                  <a:pt x="0" y="42304"/>
                  <a:pt x="0" y="35719"/>
                </a:cubicBezTo>
                <a:cubicBezTo>
                  <a:pt x="0" y="29133"/>
                  <a:pt x="5321" y="23812"/>
                  <a:pt x="11906" y="23812"/>
                </a:cubicBezTo>
                <a:lnTo>
                  <a:pt x="47625" y="23812"/>
                </a:lnTo>
                <a:lnTo>
                  <a:pt x="47625" y="11906"/>
                </a:lnTo>
                <a:cubicBezTo>
                  <a:pt x="47625" y="5321"/>
                  <a:pt x="52946" y="0"/>
                  <a:pt x="59531" y="0"/>
                </a:cubicBezTo>
                <a:close/>
                <a:moveTo>
                  <a:pt x="154781" y="100757"/>
                </a:moveTo>
                <a:lnTo>
                  <a:pt x="136066" y="142875"/>
                </a:lnTo>
                <a:lnTo>
                  <a:pt x="173496" y="142875"/>
                </a:lnTo>
                <a:lnTo>
                  <a:pt x="154781" y="100757"/>
                </a:lnTo>
                <a:close/>
              </a:path>
            </a:pathLst>
          </a:custGeom>
          <a:solidFill>
            <a:srgbClr val="F0F2F5"/>
          </a:solidFill>
          <a:ln/>
        </p:spPr>
      </p:sp>
      <p:sp>
        <p:nvSpPr>
          <p:cNvPr id="25" name="Text 23"/>
          <p:cNvSpPr/>
          <p:nvPr/>
        </p:nvSpPr>
        <p:spPr>
          <a:xfrm>
            <a:off x="5811495" y="1537891"/>
            <a:ext cx="1206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4A6C8C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Jargon Barrier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5335333" y="2014051"/>
            <a:ext cx="6413500" cy="2619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5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Confusing legal terms create a </a:t>
            </a:r>
            <a:pPr>
              <a:lnSpc>
                <a:spcPct val="140000"/>
              </a:lnSpc>
            </a:pPr>
            <a:r>
              <a:rPr lang="en-US" sz="1250" b="1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huge barrier</a:t>
            </a:r>
            <a:pPr>
              <a:lnSpc>
                <a:spcPct val="140000"/>
              </a:lnSpc>
            </a:pPr>
            <a:r>
              <a:rPr lang="en-US" sz="125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for new, anxious, or low-literacy voters.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5335333" y="2430747"/>
            <a:ext cx="6334125" cy="666750"/>
          </a:xfrm>
          <a:prstGeom prst="roundRect">
            <a:avLst>
              <a:gd name="adj" fmla="val 0"/>
            </a:avLst>
          </a:prstGeom>
          <a:solidFill>
            <a:srgbClr val="4A6C8C">
              <a:alpha val="10196"/>
            </a:srgbClr>
          </a:solidFill>
          <a:ln/>
        </p:spPr>
      </p:sp>
      <p:sp>
        <p:nvSpPr>
          <p:cNvPr id="28" name="Text 26"/>
          <p:cNvSpPr/>
          <p:nvPr/>
        </p:nvSpPr>
        <p:spPr>
          <a:xfrm>
            <a:off x="5462236" y="2557650"/>
            <a:ext cx="61356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EXAMPLE: "Provisional Ballot"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5462236" y="2779896"/>
            <a:ext cx="6143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Most voters don't understand this means their vote may not count if eligibility can't be verified.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5335333" y="3192495"/>
            <a:ext cx="6334125" cy="666750"/>
          </a:xfrm>
          <a:prstGeom prst="roundRect">
            <a:avLst>
              <a:gd name="adj" fmla="val 0"/>
            </a:avLst>
          </a:prstGeom>
          <a:solidFill>
            <a:srgbClr val="4A6C8C">
              <a:alpha val="10196"/>
            </a:srgbClr>
          </a:solidFill>
          <a:ln/>
        </p:spPr>
      </p:sp>
      <p:sp>
        <p:nvSpPr>
          <p:cNvPr id="31" name="Text 29"/>
          <p:cNvSpPr/>
          <p:nvPr/>
        </p:nvSpPr>
        <p:spPr>
          <a:xfrm>
            <a:off x="5462236" y="3319398"/>
            <a:ext cx="61356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EXAMPLE: "Affidavit Ballot"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5462236" y="3541644"/>
            <a:ext cx="6143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Same concept, different name — state-specific terminology creates additional confusion.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5130695" y="4222333"/>
            <a:ext cx="6746875" cy="2389188"/>
          </a:xfrm>
          <a:prstGeom prst="roundRect">
            <a:avLst>
              <a:gd name="adj" fmla="val 0"/>
            </a:avLst>
          </a:prstGeom>
          <a:solidFill>
            <a:srgbClr val="8C8C8C">
              <a:alpha val="10196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5289378" y="4381016"/>
            <a:ext cx="381000" cy="381000"/>
          </a:xfrm>
          <a:prstGeom prst="roundRect">
            <a:avLst>
              <a:gd name="adj" fmla="val 0"/>
            </a:avLst>
          </a:prstGeom>
          <a:solidFill>
            <a:srgbClr val="8C8C8C"/>
          </a:solidFill>
          <a:ln/>
        </p:spPr>
      </p:sp>
      <p:sp>
        <p:nvSpPr>
          <p:cNvPr id="35" name="Shape 33"/>
          <p:cNvSpPr/>
          <p:nvPr/>
        </p:nvSpPr>
        <p:spPr>
          <a:xfrm>
            <a:off x="5408427" y="4476248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5953" y="23812"/>
                </a:moveTo>
                <a:cubicBezTo>
                  <a:pt x="5953" y="10678"/>
                  <a:pt x="16632" y="0"/>
                  <a:pt x="29766" y="0"/>
                </a:cubicBezTo>
                <a:lnTo>
                  <a:pt x="113109" y="0"/>
                </a:lnTo>
                <a:cubicBezTo>
                  <a:pt x="126243" y="0"/>
                  <a:pt x="136922" y="10678"/>
                  <a:pt x="136922" y="23812"/>
                </a:cubicBezTo>
                <a:lnTo>
                  <a:pt x="136922" y="166688"/>
                </a:lnTo>
                <a:cubicBezTo>
                  <a:pt x="136922" y="179822"/>
                  <a:pt x="126243" y="190500"/>
                  <a:pt x="113109" y="190500"/>
                </a:cubicBezTo>
                <a:lnTo>
                  <a:pt x="29766" y="190500"/>
                </a:lnTo>
                <a:cubicBezTo>
                  <a:pt x="16632" y="190500"/>
                  <a:pt x="5953" y="179822"/>
                  <a:pt x="5953" y="166688"/>
                </a:cubicBezTo>
                <a:lnTo>
                  <a:pt x="5953" y="23812"/>
                </a:lnTo>
                <a:close/>
                <a:moveTo>
                  <a:pt x="29766" y="23812"/>
                </a:moveTo>
                <a:lnTo>
                  <a:pt x="29766" y="136922"/>
                </a:lnTo>
                <a:lnTo>
                  <a:pt x="113109" y="136922"/>
                </a:lnTo>
                <a:lnTo>
                  <a:pt x="113109" y="23812"/>
                </a:lnTo>
                <a:lnTo>
                  <a:pt x="29766" y="23812"/>
                </a:lnTo>
                <a:close/>
                <a:moveTo>
                  <a:pt x="71438" y="175617"/>
                </a:moveTo>
                <a:cubicBezTo>
                  <a:pt x="78023" y="175617"/>
                  <a:pt x="83344" y="170297"/>
                  <a:pt x="83344" y="163711"/>
                </a:cubicBezTo>
                <a:cubicBezTo>
                  <a:pt x="83344" y="157125"/>
                  <a:pt x="78023" y="151805"/>
                  <a:pt x="71438" y="151805"/>
                </a:cubicBezTo>
                <a:cubicBezTo>
                  <a:pt x="64852" y="151805"/>
                  <a:pt x="59531" y="157125"/>
                  <a:pt x="59531" y="163711"/>
                </a:cubicBezTo>
                <a:cubicBezTo>
                  <a:pt x="59531" y="170297"/>
                  <a:pt x="64852" y="175617"/>
                  <a:pt x="71438" y="175617"/>
                </a:cubicBezTo>
                <a:close/>
              </a:path>
            </a:pathLst>
          </a:custGeom>
          <a:solidFill>
            <a:srgbClr val="1A1D24"/>
          </a:solidFill>
          <a:ln/>
        </p:spPr>
      </p:sp>
      <p:sp>
        <p:nvSpPr>
          <p:cNvPr id="36" name="Text 34"/>
          <p:cNvSpPr/>
          <p:nvPr/>
        </p:nvSpPr>
        <p:spPr>
          <a:xfrm>
            <a:off x="5765540" y="4444467"/>
            <a:ext cx="127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8C8C8C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Mobile Friction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5289378" y="4888849"/>
            <a:ext cx="6500813" cy="230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25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Many sites are </a:t>
            </a:r>
            <a:pPr>
              <a:lnSpc>
                <a:spcPct val="140000"/>
              </a:lnSpc>
            </a:pPr>
            <a:r>
              <a:rPr lang="en-US" sz="1125" b="1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not optimized</a:t>
            </a:r>
            <a:pPr>
              <a:lnSpc>
                <a:spcPct val="140000"/>
              </a:lnSpc>
            </a:pPr>
            <a:r>
              <a:rPr lang="en-US" sz="1125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for the primary device used by underserved communities: a smartphone.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5289378" y="5216182"/>
            <a:ext cx="3167063" cy="571500"/>
          </a:xfrm>
          <a:prstGeom prst="roundRect">
            <a:avLst>
              <a:gd name="adj" fmla="val 0"/>
            </a:avLst>
          </a:prstGeom>
          <a:solidFill>
            <a:srgbClr val="1A1D24"/>
          </a:solidFill>
          <a:ln/>
        </p:spPr>
      </p:sp>
      <p:sp>
        <p:nvSpPr>
          <p:cNvPr id="39" name="Text 37"/>
          <p:cNvSpPr/>
          <p:nvPr/>
        </p:nvSpPr>
        <p:spPr>
          <a:xfrm>
            <a:off x="5336985" y="5311414"/>
            <a:ext cx="307181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500" b="1" dirty="0">
                <a:solidFill>
                  <a:srgbClr val="C54B38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Slow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5360798" y="5565329"/>
            <a:ext cx="3024188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50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Loading times &gt; 5s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8550198" y="5216182"/>
            <a:ext cx="3167063" cy="571500"/>
          </a:xfrm>
          <a:prstGeom prst="roundRect">
            <a:avLst>
              <a:gd name="adj" fmla="val 0"/>
            </a:avLst>
          </a:prstGeom>
          <a:solidFill>
            <a:srgbClr val="1A1D24"/>
          </a:solidFill>
          <a:ln/>
        </p:spPr>
      </p:sp>
      <p:sp>
        <p:nvSpPr>
          <p:cNvPr id="42" name="Text 40"/>
          <p:cNvSpPr/>
          <p:nvPr/>
        </p:nvSpPr>
        <p:spPr>
          <a:xfrm>
            <a:off x="8597805" y="5311414"/>
            <a:ext cx="307181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500" b="1" dirty="0">
                <a:solidFill>
                  <a:srgbClr val="C54B38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Broken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8621617" y="5565329"/>
            <a:ext cx="3024188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50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Forms don't resize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5289378" y="5882697"/>
            <a:ext cx="3167063" cy="571500"/>
          </a:xfrm>
          <a:prstGeom prst="roundRect">
            <a:avLst>
              <a:gd name="adj" fmla="val 0"/>
            </a:avLst>
          </a:prstGeom>
          <a:solidFill>
            <a:srgbClr val="1A1D24"/>
          </a:solidFill>
          <a:ln/>
        </p:spPr>
      </p:sp>
      <p:sp>
        <p:nvSpPr>
          <p:cNvPr id="45" name="Text 43"/>
          <p:cNvSpPr/>
          <p:nvPr/>
        </p:nvSpPr>
        <p:spPr>
          <a:xfrm>
            <a:off x="5336985" y="5977930"/>
            <a:ext cx="307181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500" b="1" dirty="0">
                <a:solidFill>
                  <a:srgbClr val="C54B38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Complex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5360798" y="6231844"/>
            <a:ext cx="3024188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50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Multi-step nightmares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8550198" y="5882697"/>
            <a:ext cx="3167063" cy="571500"/>
          </a:xfrm>
          <a:prstGeom prst="roundRect">
            <a:avLst>
              <a:gd name="adj" fmla="val 0"/>
            </a:avLst>
          </a:prstGeom>
          <a:solidFill>
            <a:srgbClr val="1A1D24"/>
          </a:solidFill>
          <a:ln/>
        </p:spPr>
      </p:sp>
      <p:sp>
        <p:nvSpPr>
          <p:cNvPr id="48" name="Text 46"/>
          <p:cNvSpPr/>
          <p:nvPr/>
        </p:nvSpPr>
        <p:spPr>
          <a:xfrm>
            <a:off x="8597805" y="5977930"/>
            <a:ext cx="307181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500" b="1" dirty="0">
                <a:solidFill>
                  <a:srgbClr val="C54B38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Data Cost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8621617" y="6231844"/>
            <a:ext cx="3024188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50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Heavy pages expensive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A1D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427" y="355428"/>
            <a:ext cx="11543300" cy="177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0" spc="196" kern="0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Section 04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55427" y="604240"/>
            <a:ext cx="11694367" cy="533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359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The 5 UI/UX Fixes to Save Democracy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55427" y="1244056"/>
            <a:ext cx="710904" cy="35545"/>
          </a:xfrm>
          <a:prstGeom prst="roundRect">
            <a:avLst>
              <a:gd name="adj" fmla="val 0"/>
            </a:avLst>
          </a:prstGeom>
          <a:solidFill>
            <a:srgbClr val="C54B38"/>
          </a:solidFill>
          <a:ln/>
        </p:spPr>
      </p:sp>
      <p:sp>
        <p:nvSpPr>
          <p:cNvPr id="5" name="Shape 3"/>
          <p:cNvSpPr/>
          <p:nvPr/>
        </p:nvSpPr>
        <p:spPr>
          <a:xfrm>
            <a:off x="355427" y="1421586"/>
            <a:ext cx="5669458" cy="1830577"/>
          </a:xfrm>
          <a:prstGeom prst="roundRect">
            <a:avLst>
              <a:gd name="adj" fmla="val 0"/>
            </a:avLst>
          </a:prstGeom>
          <a:solidFill>
            <a:srgbClr val="4A6C8C"/>
          </a:solidFill>
          <a:ln/>
        </p:spPr>
      </p:sp>
      <p:sp>
        <p:nvSpPr>
          <p:cNvPr id="6" name="Shape 4"/>
          <p:cNvSpPr/>
          <p:nvPr/>
        </p:nvSpPr>
        <p:spPr>
          <a:xfrm>
            <a:off x="533079" y="1599238"/>
            <a:ext cx="355452" cy="355452"/>
          </a:xfrm>
          <a:prstGeom prst="roundRect">
            <a:avLst>
              <a:gd name="adj" fmla="val 0"/>
            </a:avLst>
          </a:prstGeom>
          <a:solidFill>
            <a:srgbClr val="F0F2F5"/>
          </a:solidFill>
          <a:ln/>
        </p:spPr>
      </p:sp>
      <p:sp>
        <p:nvSpPr>
          <p:cNvPr id="7" name="Text 5"/>
          <p:cNvSpPr/>
          <p:nvPr/>
        </p:nvSpPr>
        <p:spPr>
          <a:xfrm>
            <a:off x="628537" y="1652543"/>
            <a:ext cx="257703" cy="248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99" b="1" dirty="0">
                <a:solidFill>
                  <a:srgbClr val="4A6C8C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995122" y="1652543"/>
            <a:ext cx="1359603" cy="248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99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Accessibility First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33079" y="2061278"/>
            <a:ext cx="5385096" cy="2310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2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Design from the ground up for </a:t>
            </a:r>
            <a:pPr>
              <a:lnSpc>
                <a:spcPct val="140000"/>
              </a:lnSpc>
            </a:pPr>
            <a:r>
              <a:rPr lang="en-US" sz="1120" b="1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AA compliance</a:t>
            </a:r>
            <a:pPr>
              <a:lnSpc>
                <a:spcPct val="140000"/>
              </a:lnSpc>
            </a:pPr>
            <a:r>
              <a:rPr lang="en-US" sz="112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and screen reader forgiveness.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54184" y="2422657"/>
            <a:ext cx="108857" cy="124408"/>
          </a:xfrm>
          <a:custGeom>
            <a:avLst/>
            <a:gdLst/>
            <a:ahLst/>
            <a:cxnLst/>
            <a:rect l="l" t="t" r="r" b="b"/>
            <a:pathLst>
              <a:path w="108857" h="124408">
                <a:moveTo>
                  <a:pt x="105650" y="17033"/>
                </a:moveTo>
                <a:cubicBezTo>
                  <a:pt x="109124" y="19560"/>
                  <a:pt x="109902" y="24420"/>
                  <a:pt x="107375" y="27895"/>
                </a:cubicBezTo>
                <a:lnTo>
                  <a:pt x="45171" y="113425"/>
                </a:lnTo>
                <a:cubicBezTo>
                  <a:pt x="43834" y="115272"/>
                  <a:pt x="41769" y="116414"/>
                  <a:pt x="39485" y="116608"/>
                </a:cubicBezTo>
                <a:cubicBezTo>
                  <a:pt x="37201" y="116803"/>
                  <a:pt x="34990" y="115952"/>
                  <a:pt x="33386" y="114349"/>
                </a:cubicBezTo>
                <a:lnTo>
                  <a:pt x="2284" y="83247"/>
                </a:lnTo>
                <a:cubicBezTo>
                  <a:pt x="-753" y="80209"/>
                  <a:pt x="-753" y="75277"/>
                  <a:pt x="2284" y="72239"/>
                </a:cubicBezTo>
                <a:cubicBezTo>
                  <a:pt x="5321" y="69202"/>
                  <a:pt x="10254" y="69202"/>
                  <a:pt x="13291" y="72239"/>
                </a:cubicBezTo>
                <a:lnTo>
                  <a:pt x="37954" y="96902"/>
                </a:lnTo>
                <a:lnTo>
                  <a:pt x="94813" y="18734"/>
                </a:lnTo>
                <a:cubicBezTo>
                  <a:pt x="97340" y="15259"/>
                  <a:pt x="102199" y="14482"/>
                  <a:pt x="105674" y="17009"/>
                </a:cubicBezTo>
                <a:close/>
              </a:path>
            </a:pathLst>
          </a:custGeom>
          <a:solidFill>
            <a:srgbClr val="F0F2F5"/>
          </a:solidFill>
          <a:ln/>
        </p:spPr>
      </p:sp>
      <p:sp>
        <p:nvSpPr>
          <p:cNvPr id="11" name="Text 9"/>
          <p:cNvSpPr/>
          <p:nvPr/>
        </p:nvSpPr>
        <p:spPr>
          <a:xfrm>
            <a:off x="733888" y="2398853"/>
            <a:ext cx="5175400" cy="177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0" dirty="0">
                <a:solidFill>
                  <a:srgbClr val="F0F2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WCAG 2.1 AA standard minimum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54184" y="2671469"/>
            <a:ext cx="108857" cy="124408"/>
          </a:xfrm>
          <a:custGeom>
            <a:avLst/>
            <a:gdLst/>
            <a:ahLst/>
            <a:cxnLst/>
            <a:rect l="l" t="t" r="r" b="b"/>
            <a:pathLst>
              <a:path w="108857" h="124408">
                <a:moveTo>
                  <a:pt x="105650" y="17033"/>
                </a:moveTo>
                <a:cubicBezTo>
                  <a:pt x="109124" y="19560"/>
                  <a:pt x="109902" y="24420"/>
                  <a:pt x="107375" y="27895"/>
                </a:cubicBezTo>
                <a:lnTo>
                  <a:pt x="45171" y="113425"/>
                </a:lnTo>
                <a:cubicBezTo>
                  <a:pt x="43834" y="115272"/>
                  <a:pt x="41769" y="116414"/>
                  <a:pt x="39485" y="116608"/>
                </a:cubicBezTo>
                <a:cubicBezTo>
                  <a:pt x="37201" y="116803"/>
                  <a:pt x="34990" y="115952"/>
                  <a:pt x="33386" y="114349"/>
                </a:cubicBezTo>
                <a:lnTo>
                  <a:pt x="2284" y="83247"/>
                </a:lnTo>
                <a:cubicBezTo>
                  <a:pt x="-753" y="80209"/>
                  <a:pt x="-753" y="75277"/>
                  <a:pt x="2284" y="72239"/>
                </a:cubicBezTo>
                <a:cubicBezTo>
                  <a:pt x="5321" y="69202"/>
                  <a:pt x="10254" y="69202"/>
                  <a:pt x="13291" y="72239"/>
                </a:cubicBezTo>
                <a:lnTo>
                  <a:pt x="37954" y="96902"/>
                </a:lnTo>
                <a:lnTo>
                  <a:pt x="94813" y="18734"/>
                </a:lnTo>
                <a:cubicBezTo>
                  <a:pt x="97340" y="15259"/>
                  <a:pt x="102199" y="14482"/>
                  <a:pt x="105674" y="17009"/>
                </a:cubicBezTo>
                <a:close/>
              </a:path>
            </a:pathLst>
          </a:custGeom>
          <a:solidFill>
            <a:srgbClr val="F0F2F5"/>
          </a:solidFill>
          <a:ln/>
        </p:spPr>
      </p:sp>
      <p:sp>
        <p:nvSpPr>
          <p:cNvPr id="13" name="Text 11"/>
          <p:cNvSpPr/>
          <p:nvPr/>
        </p:nvSpPr>
        <p:spPr>
          <a:xfrm>
            <a:off x="733888" y="2647665"/>
            <a:ext cx="5175400" cy="177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0" dirty="0">
                <a:solidFill>
                  <a:srgbClr val="F0F2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Screen reader testing mandatory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54184" y="2920281"/>
            <a:ext cx="108857" cy="124408"/>
          </a:xfrm>
          <a:custGeom>
            <a:avLst/>
            <a:gdLst/>
            <a:ahLst/>
            <a:cxnLst/>
            <a:rect l="l" t="t" r="r" b="b"/>
            <a:pathLst>
              <a:path w="108857" h="124408">
                <a:moveTo>
                  <a:pt x="105650" y="17033"/>
                </a:moveTo>
                <a:cubicBezTo>
                  <a:pt x="109124" y="19560"/>
                  <a:pt x="109902" y="24420"/>
                  <a:pt x="107375" y="27895"/>
                </a:cubicBezTo>
                <a:lnTo>
                  <a:pt x="45171" y="113425"/>
                </a:lnTo>
                <a:cubicBezTo>
                  <a:pt x="43834" y="115272"/>
                  <a:pt x="41769" y="116414"/>
                  <a:pt x="39485" y="116608"/>
                </a:cubicBezTo>
                <a:cubicBezTo>
                  <a:pt x="37201" y="116803"/>
                  <a:pt x="34990" y="115952"/>
                  <a:pt x="33386" y="114349"/>
                </a:cubicBezTo>
                <a:lnTo>
                  <a:pt x="2284" y="83247"/>
                </a:lnTo>
                <a:cubicBezTo>
                  <a:pt x="-753" y="80209"/>
                  <a:pt x="-753" y="75277"/>
                  <a:pt x="2284" y="72239"/>
                </a:cubicBezTo>
                <a:cubicBezTo>
                  <a:pt x="5321" y="69202"/>
                  <a:pt x="10254" y="69202"/>
                  <a:pt x="13291" y="72239"/>
                </a:cubicBezTo>
                <a:lnTo>
                  <a:pt x="37954" y="96902"/>
                </a:lnTo>
                <a:lnTo>
                  <a:pt x="94813" y="18734"/>
                </a:lnTo>
                <a:cubicBezTo>
                  <a:pt x="97340" y="15259"/>
                  <a:pt x="102199" y="14482"/>
                  <a:pt x="105674" y="17009"/>
                </a:cubicBezTo>
                <a:close/>
              </a:path>
            </a:pathLst>
          </a:custGeom>
          <a:solidFill>
            <a:srgbClr val="F0F2F5"/>
          </a:solidFill>
          <a:ln/>
        </p:spPr>
      </p:sp>
      <p:sp>
        <p:nvSpPr>
          <p:cNvPr id="15" name="Text 13"/>
          <p:cNvSpPr/>
          <p:nvPr/>
        </p:nvSpPr>
        <p:spPr>
          <a:xfrm>
            <a:off x="733888" y="2896477"/>
            <a:ext cx="5175400" cy="177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0" dirty="0">
                <a:solidFill>
                  <a:srgbClr val="F0F2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Keyboard-only navigation support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168960" y="1421586"/>
            <a:ext cx="5669458" cy="1830577"/>
          </a:xfrm>
          <a:prstGeom prst="roundRect">
            <a:avLst>
              <a:gd name="adj" fmla="val 0"/>
            </a:avLst>
          </a:prstGeom>
          <a:solidFill>
            <a:srgbClr val="C54B38"/>
          </a:solidFill>
          <a:ln/>
        </p:spPr>
      </p:sp>
      <p:sp>
        <p:nvSpPr>
          <p:cNvPr id="17" name="Shape 15"/>
          <p:cNvSpPr/>
          <p:nvPr/>
        </p:nvSpPr>
        <p:spPr>
          <a:xfrm>
            <a:off x="6346612" y="1599238"/>
            <a:ext cx="355452" cy="355452"/>
          </a:xfrm>
          <a:prstGeom prst="roundRect">
            <a:avLst>
              <a:gd name="adj" fmla="val 0"/>
            </a:avLst>
          </a:prstGeom>
          <a:solidFill>
            <a:srgbClr val="F0F2F5"/>
          </a:solidFill>
          <a:ln/>
        </p:spPr>
      </p:sp>
      <p:sp>
        <p:nvSpPr>
          <p:cNvPr id="18" name="Text 16"/>
          <p:cNvSpPr/>
          <p:nvPr/>
        </p:nvSpPr>
        <p:spPr>
          <a:xfrm>
            <a:off x="6431532" y="1652543"/>
            <a:ext cx="275475" cy="248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99" b="1" dirty="0">
                <a:solidFill>
                  <a:srgbClr val="C54B38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02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808654" y="1652543"/>
            <a:ext cx="1546216" cy="248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99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Kill the Legal Jargon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346612" y="2061278"/>
            <a:ext cx="5385096" cy="2310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2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Rewrite all copy in </a:t>
            </a:r>
            <a:pPr>
              <a:lnSpc>
                <a:spcPct val="140000"/>
              </a:lnSpc>
            </a:pPr>
            <a:r>
              <a:rPr lang="en-US" sz="1120" b="1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plain English</a:t>
            </a:r>
            <a:pPr>
              <a:lnSpc>
                <a:spcPct val="140000"/>
              </a:lnSpc>
            </a:pPr>
            <a:r>
              <a:rPr lang="en-US" sz="112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(e.g., "provisional ballot" → "safety net ballot").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367717" y="2422657"/>
            <a:ext cx="108857" cy="124408"/>
          </a:xfrm>
          <a:custGeom>
            <a:avLst/>
            <a:gdLst/>
            <a:ahLst/>
            <a:cxnLst/>
            <a:rect l="l" t="t" r="r" b="b"/>
            <a:pathLst>
              <a:path w="108857" h="124408">
                <a:moveTo>
                  <a:pt x="105650" y="17033"/>
                </a:moveTo>
                <a:cubicBezTo>
                  <a:pt x="109124" y="19560"/>
                  <a:pt x="109902" y="24420"/>
                  <a:pt x="107375" y="27895"/>
                </a:cubicBezTo>
                <a:lnTo>
                  <a:pt x="45171" y="113425"/>
                </a:lnTo>
                <a:cubicBezTo>
                  <a:pt x="43834" y="115272"/>
                  <a:pt x="41769" y="116414"/>
                  <a:pt x="39485" y="116608"/>
                </a:cubicBezTo>
                <a:cubicBezTo>
                  <a:pt x="37201" y="116803"/>
                  <a:pt x="34990" y="115952"/>
                  <a:pt x="33386" y="114349"/>
                </a:cubicBezTo>
                <a:lnTo>
                  <a:pt x="2284" y="83247"/>
                </a:lnTo>
                <a:cubicBezTo>
                  <a:pt x="-753" y="80209"/>
                  <a:pt x="-753" y="75277"/>
                  <a:pt x="2284" y="72239"/>
                </a:cubicBezTo>
                <a:cubicBezTo>
                  <a:pt x="5321" y="69202"/>
                  <a:pt x="10254" y="69202"/>
                  <a:pt x="13291" y="72239"/>
                </a:cubicBezTo>
                <a:lnTo>
                  <a:pt x="37954" y="96902"/>
                </a:lnTo>
                <a:lnTo>
                  <a:pt x="94813" y="18734"/>
                </a:lnTo>
                <a:cubicBezTo>
                  <a:pt x="97340" y="15259"/>
                  <a:pt x="102199" y="14482"/>
                  <a:pt x="105674" y="17009"/>
                </a:cubicBezTo>
                <a:close/>
              </a:path>
            </a:pathLst>
          </a:custGeom>
          <a:solidFill>
            <a:srgbClr val="F0F2F5"/>
          </a:solidFill>
          <a:ln/>
        </p:spPr>
      </p:sp>
      <p:sp>
        <p:nvSpPr>
          <p:cNvPr id="22" name="Text 20"/>
          <p:cNvSpPr/>
          <p:nvPr/>
        </p:nvSpPr>
        <p:spPr>
          <a:xfrm>
            <a:off x="6547421" y="2398853"/>
            <a:ext cx="5175400" cy="177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0" dirty="0">
                <a:solidFill>
                  <a:srgbClr val="F0F2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6th-grade reading level target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367717" y="2671469"/>
            <a:ext cx="108857" cy="124408"/>
          </a:xfrm>
          <a:custGeom>
            <a:avLst/>
            <a:gdLst/>
            <a:ahLst/>
            <a:cxnLst/>
            <a:rect l="l" t="t" r="r" b="b"/>
            <a:pathLst>
              <a:path w="108857" h="124408">
                <a:moveTo>
                  <a:pt x="105650" y="17033"/>
                </a:moveTo>
                <a:cubicBezTo>
                  <a:pt x="109124" y="19560"/>
                  <a:pt x="109902" y="24420"/>
                  <a:pt x="107375" y="27895"/>
                </a:cubicBezTo>
                <a:lnTo>
                  <a:pt x="45171" y="113425"/>
                </a:lnTo>
                <a:cubicBezTo>
                  <a:pt x="43834" y="115272"/>
                  <a:pt x="41769" y="116414"/>
                  <a:pt x="39485" y="116608"/>
                </a:cubicBezTo>
                <a:cubicBezTo>
                  <a:pt x="37201" y="116803"/>
                  <a:pt x="34990" y="115952"/>
                  <a:pt x="33386" y="114349"/>
                </a:cubicBezTo>
                <a:lnTo>
                  <a:pt x="2284" y="83247"/>
                </a:lnTo>
                <a:cubicBezTo>
                  <a:pt x="-753" y="80209"/>
                  <a:pt x="-753" y="75277"/>
                  <a:pt x="2284" y="72239"/>
                </a:cubicBezTo>
                <a:cubicBezTo>
                  <a:pt x="5321" y="69202"/>
                  <a:pt x="10254" y="69202"/>
                  <a:pt x="13291" y="72239"/>
                </a:cubicBezTo>
                <a:lnTo>
                  <a:pt x="37954" y="96902"/>
                </a:lnTo>
                <a:lnTo>
                  <a:pt x="94813" y="18734"/>
                </a:lnTo>
                <a:cubicBezTo>
                  <a:pt x="97340" y="15259"/>
                  <a:pt x="102199" y="14482"/>
                  <a:pt x="105674" y="17009"/>
                </a:cubicBezTo>
                <a:close/>
              </a:path>
            </a:pathLst>
          </a:custGeom>
          <a:solidFill>
            <a:srgbClr val="F0F2F5"/>
          </a:solidFill>
          <a:ln/>
        </p:spPr>
      </p:sp>
      <p:sp>
        <p:nvSpPr>
          <p:cNvPr id="24" name="Text 22"/>
          <p:cNvSpPr/>
          <p:nvPr/>
        </p:nvSpPr>
        <p:spPr>
          <a:xfrm>
            <a:off x="6547421" y="2647665"/>
            <a:ext cx="5175400" cy="177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0" dirty="0">
                <a:solidFill>
                  <a:srgbClr val="F0F2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Contextual definitions embedded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367717" y="2920281"/>
            <a:ext cx="108857" cy="124408"/>
          </a:xfrm>
          <a:custGeom>
            <a:avLst/>
            <a:gdLst/>
            <a:ahLst/>
            <a:cxnLst/>
            <a:rect l="l" t="t" r="r" b="b"/>
            <a:pathLst>
              <a:path w="108857" h="124408">
                <a:moveTo>
                  <a:pt x="105650" y="17033"/>
                </a:moveTo>
                <a:cubicBezTo>
                  <a:pt x="109124" y="19560"/>
                  <a:pt x="109902" y="24420"/>
                  <a:pt x="107375" y="27895"/>
                </a:cubicBezTo>
                <a:lnTo>
                  <a:pt x="45171" y="113425"/>
                </a:lnTo>
                <a:cubicBezTo>
                  <a:pt x="43834" y="115272"/>
                  <a:pt x="41769" y="116414"/>
                  <a:pt x="39485" y="116608"/>
                </a:cubicBezTo>
                <a:cubicBezTo>
                  <a:pt x="37201" y="116803"/>
                  <a:pt x="34990" y="115952"/>
                  <a:pt x="33386" y="114349"/>
                </a:cubicBezTo>
                <a:lnTo>
                  <a:pt x="2284" y="83247"/>
                </a:lnTo>
                <a:cubicBezTo>
                  <a:pt x="-753" y="80209"/>
                  <a:pt x="-753" y="75277"/>
                  <a:pt x="2284" y="72239"/>
                </a:cubicBezTo>
                <a:cubicBezTo>
                  <a:pt x="5321" y="69202"/>
                  <a:pt x="10254" y="69202"/>
                  <a:pt x="13291" y="72239"/>
                </a:cubicBezTo>
                <a:lnTo>
                  <a:pt x="37954" y="96902"/>
                </a:lnTo>
                <a:lnTo>
                  <a:pt x="94813" y="18734"/>
                </a:lnTo>
                <a:cubicBezTo>
                  <a:pt x="97340" y="15259"/>
                  <a:pt x="102199" y="14482"/>
                  <a:pt x="105674" y="17009"/>
                </a:cubicBezTo>
                <a:close/>
              </a:path>
            </a:pathLst>
          </a:custGeom>
          <a:solidFill>
            <a:srgbClr val="F0F2F5"/>
          </a:solidFill>
          <a:ln/>
        </p:spPr>
      </p:sp>
      <p:sp>
        <p:nvSpPr>
          <p:cNvPr id="26" name="Text 24"/>
          <p:cNvSpPr/>
          <p:nvPr/>
        </p:nvSpPr>
        <p:spPr>
          <a:xfrm>
            <a:off x="6547421" y="2896477"/>
            <a:ext cx="5175400" cy="177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0" dirty="0">
                <a:solidFill>
                  <a:srgbClr val="F0F2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Visual icons paired with text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355427" y="3393975"/>
            <a:ext cx="5669458" cy="1866122"/>
          </a:xfrm>
          <a:prstGeom prst="roundRect">
            <a:avLst>
              <a:gd name="adj" fmla="val 0"/>
            </a:avLst>
          </a:prstGeom>
          <a:solidFill>
            <a:srgbClr val="8C8C8C"/>
          </a:solidFill>
          <a:ln/>
        </p:spPr>
      </p:sp>
      <p:sp>
        <p:nvSpPr>
          <p:cNvPr id="28" name="Shape 26"/>
          <p:cNvSpPr/>
          <p:nvPr/>
        </p:nvSpPr>
        <p:spPr>
          <a:xfrm>
            <a:off x="533079" y="3571628"/>
            <a:ext cx="355452" cy="355452"/>
          </a:xfrm>
          <a:prstGeom prst="roundRect">
            <a:avLst>
              <a:gd name="adj" fmla="val 0"/>
            </a:avLst>
          </a:prstGeom>
          <a:solidFill>
            <a:srgbClr val="1A1D24"/>
          </a:solidFill>
          <a:ln/>
        </p:spPr>
      </p:sp>
      <p:sp>
        <p:nvSpPr>
          <p:cNvPr id="29" name="Text 27"/>
          <p:cNvSpPr/>
          <p:nvPr/>
        </p:nvSpPr>
        <p:spPr>
          <a:xfrm>
            <a:off x="618619" y="3624937"/>
            <a:ext cx="275475" cy="248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99" b="1" dirty="0">
                <a:solidFill>
                  <a:srgbClr val="8C8C8C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03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995122" y="3624937"/>
            <a:ext cx="1093015" cy="248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99" b="1" dirty="0">
                <a:solidFill>
                  <a:srgbClr val="1A1D24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Micro-Nudges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533079" y="4033672"/>
            <a:ext cx="5385096" cy="2665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20" dirty="0">
                <a:solidFill>
                  <a:srgbClr val="1A1D2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Replace silent loading screens and errors with </a:t>
            </a:r>
            <a:pPr>
              <a:lnSpc>
                <a:spcPct val="140000"/>
              </a:lnSpc>
            </a:pPr>
            <a:r>
              <a:rPr lang="en-US" sz="1120" b="1" dirty="0">
                <a:solidFill>
                  <a:srgbClr val="1A1D2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reassuring, step-by-step guidance</a:t>
            </a:r>
            <a:pPr>
              <a:lnSpc>
                <a:spcPct val="140000"/>
              </a:lnSpc>
            </a:pPr>
            <a:r>
              <a:rPr lang="en-US" sz="1120" dirty="0">
                <a:solidFill>
                  <a:srgbClr val="1A1D2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554184" y="4426786"/>
            <a:ext cx="108857" cy="124408"/>
          </a:xfrm>
          <a:custGeom>
            <a:avLst/>
            <a:gdLst/>
            <a:ahLst/>
            <a:cxnLst/>
            <a:rect l="l" t="t" r="r" b="b"/>
            <a:pathLst>
              <a:path w="108857" h="124408">
                <a:moveTo>
                  <a:pt x="105650" y="17033"/>
                </a:moveTo>
                <a:cubicBezTo>
                  <a:pt x="109124" y="19560"/>
                  <a:pt x="109902" y="24420"/>
                  <a:pt x="107375" y="27895"/>
                </a:cubicBezTo>
                <a:lnTo>
                  <a:pt x="45171" y="113425"/>
                </a:lnTo>
                <a:cubicBezTo>
                  <a:pt x="43834" y="115272"/>
                  <a:pt x="41769" y="116414"/>
                  <a:pt x="39485" y="116608"/>
                </a:cubicBezTo>
                <a:cubicBezTo>
                  <a:pt x="37201" y="116803"/>
                  <a:pt x="34990" y="115952"/>
                  <a:pt x="33386" y="114349"/>
                </a:cubicBezTo>
                <a:lnTo>
                  <a:pt x="2284" y="83247"/>
                </a:lnTo>
                <a:cubicBezTo>
                  <a:pt x="-753" y="80209"/>
                  <a:pt x="-753" y="75277"/>
                  <a:pt x="2284" y="72239"/>
                </a:cubicBezTo>
                <a:cubicBezTo>
                  <a:pt x="5321" y="69202"/>
                  <a:pt x="10254" y="69202"/>
                  <a:pt x="13291" y="72239"/>
                </a:cubicBezTo>
                <a:lnTo>
                  <a:pt x="37954" y="96902"/>
                </a:lnTo>
                <a:lnTo>
                  <a:pt x="94813" y="18734"/>
                </a:lnTo>
                <a:cubicBezTo>
                  <a:pt x="97340" y="15259"/>
                  <a:pt x="102199" y="14482"/>
                  <a:pt x="105674" y="17009"/>
                </a:cubicBezTo>
                <a:close/>
              </a:path>
            </a:pathLst>
          </a:custGeom>
          <a:solidFill>
            <a:srgbClr val="1A1D24"/>
          </a:solidFill>
          <a:ln/>
        </p:spPr>
      </p:sp>
      <p:sp>
        <p:nvSpPr>
          <p:cNvPr id="33" name="Text 31"/>
          <p:cNvSpPr/>
          <p:nvPr/>
        </p:nvSpPr>
        <p:spPr>
          <a:xfrm>
            <a:off x="733888" y="4402982"/>
            <a:ext cx="5175400" cy="177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0" dirty="0">
                <a:solidFill>
                  <a:srgbClr val="1A1D2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Progress indicators always visible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554184" y="4675598"/>
            <a:ext cx="108857" cy="124408"/>
          </a:xfrm>
          <a:custGeom>
            <a:avLst/>
            <a:gdLst/>
            <a:ahLst/>
            <a:cxnLst/>
            <a:rect l="l" t="t" r="r" b="b"/>
            <a:pathLst>
              <a:path w="108857" h="124408">
                <a:moveTo>
                  <a:pt x="105650" y="17033"/>
                </a:moveTo>
                <a:cubicBezTo>
                  <a:pt x="109124" y="19560"/>
                  <a:pt x="109902" y="24420"/>
                  <a:pt x="107375" y="27895"/>
                </a:cubicBezTo>
                <a:lnTo>
                  <a:pt x="45171" y="113425"/>
                </a:lnTo>
                <a:cubicBezTo>
                  <a:pt x="43834" y="115272"/>
                  <a:pt x="41769" y="116414"/>
                  <a:pt x="39485" y="116608"/>
                </a:cubicBezTo>
                <a:cubicBezTo>
                  <a:pt x="37201" y="116803"/>
                  <a:pt x="34990" y="115952"/>
                  <a:pt x="33386" y="114349"/>
                </a:cubicBezTo>
                <a:lnTo>
                  <a:pt x="2284" y="83247"/>
                </a:lnTo>
                <a:cubicBezTo>
                  <a:pt x="-753" y="80209"/>
                  <a:pt x="-753" y="75277"/>
                  <a:pt x="2284" y="72239"/>
                </a:cubicBezTo>
                <a:cubicBezTo>
                  <a:pt x="5321" y="69202"/>
                  <a:pt x="10254" y="69202"/>
                  <a:pt x="13291" y="72239"/>
                </a:cubicBezTo>
                <a:lnTo>
                  <a:pt x="37954" y="96902"/>
                </a:lnTo>
                <a:lnTo>
                  <a:pt x="94813" y="18734"/>
                </a:lnTo>
                <a:cubicBezTo>
                  <a:pt x="97340" y="15259"/>
                  <a:pt x="102199" y="14482"/>
                  <a:pt x="105674" y="17009"/>
                </a:cubicBezTo>
                <a:close/>
              </a:path>
            </a:pathLst>
          </a:custGeom>
          <a:solidFill>
            <a:srgbClr val="1A1D24"/>
          </a:solidFill>
          <a:ln/>
        </p:spPr>
      </p:sp>
      <p:sp>
        <p:nvSpPr>
          <p:cNvPr id="35" name="Text 33"/>
          <p:cNvSpPr/>
          <p:nvPr/>
        </p:nvSpPr>
        <p:spPr>
          <a:xfrm>
            <a:off x="733888" y="4651794"/>
            <a:ext cx="5175400" cy="177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0" dirty="0">
                <a:solidFill>
                  <a:srgbClr val="1A1D2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Encouraging microcopy at each step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554184" y="4924406"/>
            <a:ext cx="108857" cy="124408"/>
          </a:xfrm>
          <a:custGeom>
            <a:avLst/>
            <a:gdLst/>
            <a:ahLst/>
            <a:cxnLst/>
            <a:rect l="l" t="t" r="r" b="b"/>
            <a:pathLst>
              <a:path w="108857" h="124408">
                <a:moveTo>
                  <a:pt x="105650" y="17033"/>
                </a:moveTo>
                <a:cubicBezTo>
                  <a:pt x="109124" y="19560"/>
                  <a:pt x="109902" y="24420"/>
                  <a:pt x="107375" y="27895"/>
                </a:cubicBezTo>
                <a:lnTo>
                  <a:pt x="45171" y="113425"/>
                </a:lnTo>
                <a:cubicBezTo>
                  <a:pt x="43834" y="115272"/>
                  <a:pt x="41769" y="116414"/>
                  <a:pt x="39485" y="116608"/>
                </a:cubicBezTo>
                <a:cubicBezTo>
                  <a:pt x="37201" y="116803"/>
                  <a:pt x="34990" y="115952"/>
                  <a:pt x="33386" y="114349"/>
                </a:cubicBezTo>
                <a:lnTo>
                  <a:pt x="2284" y="83247"/>
                </a:lnTo>
                <a:cubicBezTo>
                  <a:pt x="-753" y="80209"/>
                  <a:pt x="-753" y="75277"/>
                  <a:pt x="2284" y="72239"/>
                </a:cubicBezTo>
                <a:cubicBezTo>
                  <a:pt x="5321" y="69202"/>
                  <a:pt x="10254" y="69202"/>
                  <a:pt x="13291" y="72239"/>
                </a:cubicBezTo>
                <a:lnTo>
                  <a:pt x="37954" y="96902"/>
                </a:lnTo>
                <a:lnTo>
                  <a:pt x="94813" y="18734"/>
                </a:lnTo>
                <a:cubicBezTo>
                  <a:pt x="97340" y="15259"/>
                  <a:pt x="102199" y="14482"/>
                  <a:pt x="105674" y="17009"/>
                </a:cubicBezTo>
                <a:close/>
              </a:path>
            </a:pathLst>
          </a:custGeom>
          <a:solidFill>
            <a:srgbClr val="1A1D24"/>
          </a:solidFill>
          <a:ln/>
        </p:spPr>
      </p:sp>
      <p:sp>
        <p:nvSpPr>
          <p:cNvPr id="37" name="Text 35"/>
          <p:cNvSpPr/>
          <p:nvPr/>
        </p:nvSpPr>
        <p:spPr>
          <a:xfrm>
            <a:off x="733888" y="4900606"/>
            <a:ext cx="5175400" cy="177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0" dirty="0">
                <a:solidFill>
                  <a:srgbClr val="1A1D2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Error messages with next actions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176894" y="3401910"/>
            <a:ext cx="5658667" cy="1846446"/>
          </a:xfrm>
          <a:prstGeom prst="roundRect">
            <a:avLst>
              <a:gd name="adj" fmla="val 0"/>
            </a:avLst>
          </a:prstGeom>
          <a:solidFill>
            <a:srgbClr val="1A1D24"/>
          </a:solidFill>
          <a:ln w="22679">
            <a:solidFill>
              <a:srgbClr val="4A6C8C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6362480" y="3587495"/>
            <a:ext cx="355452" cy="355452"/>
          </a:xfrm>
          <a:prstGeom prst="roundRect">
            <a:avLst>
              <a:gd name="adj" fmla="val 0"/>
            </a:avLst>
          </a:prstGeom>
          <a:solidFill>
            <a:srgbClr val="4A6C8C"/>
          </a:solidFill>
          <a:ln/>
        </p:spPr>
      </p:sp>
      <p:sp>
        <p:nvSpPr>
          <p:cNvPr id="40" name="Text 38"/>
          <p:cNvSpPr/>
          <p:nvPr/>
        </p:nvSpPr>
        <p:spPr>
          <a:xfrm>
            <a:off x="6450499" y="3640805"/>
            <a:ext cx="266589" cy="248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99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04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6824522" y="3640805"/>
            <a:ext cx="1954985" cy="248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99" b="1" dirty="0">
                <a:solidFill>
                  <a:srgbClr val="4A6C8C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Mobile-First / Offline-First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6362480" y="4049540"/>
            <a:ext cx="5358437" cy="2310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2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Optimize for </a:t>
            </a:r>
            <a:pPr>
              <a:lnSpc>
                <a:spcPct val="140000"/>
              </a:lnSpc>
            </a:pPr>
            <a:r>
              <a:rPr lang="en-US" sz="1120" b="1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loading speed</a:t>
            </a:r>
            <a:pPr>
              <a:lnSpc>
                <a:spcPct val="140000"/>
              </a:lnSpc>
            </a:pPr>
            <a:r>
              <a:rPr lang="en-US" sz="112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and allow </a:t>
            </a:r>
            <a:pPr>
              <a:lnSpc>
                <a:spcPct val="140000"/>
              </a:lnSpc>
            </a:pPr>
            <a:r>
              <a:rPr lang="en-US" sz="1120" b="1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offline progress saving</a:t>
            </a:r>
            <a:pPr>
              <a:lnSpc>
                <a:spcPct val="140000"/>
              </a:lnSpc>
            </a:pPr>
            <a:r>
              <a:rPr lang="en-US" sz="112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6383585" y="4410919"/>
            <a:ext cx="108857" cy="124408"/>
          </a:xfrm>
          <a:custGeom>
            <a:avLst/>
            <a:gdLst/>
            <a:ahLst/>
            <a:cxnLst/>
            <a:rect l="l" t="t" r="r" b="b"/>
            <a:pathLst>
              <a:path w="108857" h="124408">
                <a:moveTo>
                  <a:pt x="105650" y="17033"/>
                </a:moveTo>
                <a:cubicBezTo>
                  <a:pt x="109124" y="19560"/>
                  <a:pt x="109902" y="24420"/>
                  <a:pt x="107375" y="27895"/>
                </a:cubicBezTo>
                <a:lnTo>
                  <a:pt x="45171" y="113425"/>
                </a:lnTo>
                <a:cubicBezTo>
                  <a:pt x="43834" y="115272"/>
                  <a:pt x="41769" y="116414"/>
                  <a:pt x="39485" y="116608"/>
                </a:cubicBezTo>
                <a:cubicBezTo>
                  <a:pt x="37201" y="116803"/>
                  <a:pt x="34990" y="115952"/>
                  <a:pt x="33386" y="114349"/>
                </a:cubicBezTo>
                <a:lnTo>
                  <a:pt x="2284" y="83247"/>
                </a:lnTo>
                <a:cubicBezTo>
                  <a:pt x="-753" y="80209"/>
                  <a:pt x="-753" y="75277"/>
                  <a:pt x="2284" y="72239"/>
                </a:cubicBezTo>
                <a:cubicBezTo>
                  <a:pt x="5321" y="69202"/>
                  <a:pt x="10254" y="69202"/>
                  <a:pt x="13291" y="72239"/>
                </a:cubicBezTo>
                <a:lnTo>
                  <a:pt x="37954" y="96902"/>
                </a:lnTo>
                <a:lnTo>
                  <a:pt x="94813" y="18734"/>
                </a:lnTo>
                <a:cubicBezTo>
                  <a:pt x="97340" y="15259"/>
                  <a:pt x="102199" y="14482"/>
                  <a:pt x="105674" y="17009"/>
                </a:cubicBezTo>
                <a:close/>
              </a:path>
            </a:pathLst>
          </a:custGeom>
          <a:solidFill>
            <a:srgbClr val="4A6C8C"/>
          </a:solidFill>
          <a:ln/>
        </p:spPr>
      </p:sp>
      <p:sp>
        <p:nvSpPr>
          <p:cNvPr id="44" name="Text 42"/>
          <p:cNvSpPr/>
          <p:nvPr/>
        </p:nvSpPr>
        <p:spPr>
          <a:xfrm>
            <a:off x="6563289" y="4387115"/>
            <a:ext cx="5148741" cy="177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0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Progressive web app architecture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6383585" y="4659726"/>
            <a:ext cx="108857" cy="124408"/>
          </a:xfrm>
          <a:custGeom>
            <a:avLst/>
            <a:gdLst/>
            <a:ahLst/>
            <a:cxnLst/>
            <a:rect l="l" t="t" r="r" b="b"/>
            <a:pathLst>
              <a:path w="108857" h="124408">
                <a:moveTo>
                  <a:pt x="105650" y="17033"/>
                </a:moveTo>
                <a:cubicBezTo>
                  <a:pt x="109124" y="19560"/>
                  <a:pt x="109902" y="24420"/>
                  <a:pt x="107375" y="27895"/>
                </a:cubicBezTo>
                <a:lnTo>
                  <a:pt x="45171" y="113425"/>
                </a:lnTo>
                <a:cubicBezTo>
                  <a:pt x="43834" y="115272"/>
                  <a:pt x="41769" y="116414"/>
                  <a:pt x="39485" y="116608"/>
                </a:cubicBezTo>
                <a:cubicBezTo>
                  <a:pt x="37201" y="116803"/>
                  <a:pt x="34990" y="115952"/>
                  <a:pt x="33386" y="114349"/>
                </a:cubicBezTo>
                <a:lnTo>
                  <a:pt x="2284" y="83247"/>
                </a:lnTo>
                <a:cubicBezTo>
                  <a:pt x="-753" y="80209"/>
                  <a:pt x="-753" y="75277"/>
                  <a:pt x="2284" y="72239"/>
                </a:cubicBezTo>
                <a:cubicBezTo>
                  <a:pt x="5321" y="69202"/>
                  <a:pt x="10254" y="69202"/>
                  <a:pt x="13291" y="72239"/>
                </a:cubicBezTo>
                <a:lnTo>
                  <a:pt x="37954" y="96902"/>
                </a:lnTo>
                <a:lnTo>
                  <a:pt x="94813" y="18734"/>
                </a:lnTo>
                <a:cubicBezTo>
                  <a:pt x="97340" y="15259"/>
                  <a:pt x="102199" y="14482"/>
                  <a:pt x="105674" y="17009"/>
                </a:cubicBezTo>
                <a:close/>
              </a:path>
            </a:pathLst>
          </a:custGeom>
          <a:solidFill>
            <a:srgbClr val="4A6C8C"/>
          </a:solidFill>
          <a:ln/>
        </p:spPr>
      </p:sp>
      <p:sp>
        <p:nvSpPr>
          <p:cNvPr id="46" name="Text 44"/>
          <p:cNvSpPr/>
          <p:nvPr/>
        </p:nvSpPr>
        <p:spPr>
          <a:xfrm>
            <a:off x="6563289" y="4635927"/>
            <a:ext cx="5148741" cy="177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0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Local storage for form data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6383585" y="4908538"/>
            <a:ext cx="108857" cy="124408"/>
          </a:xfrm>
          <a:custGeom>
            <a:avLst/>
            <a:gdLst/>
            <a:ahLst/>
            <a:cxnLst/>
            <a:rect l="l" t="t" r="r" b="b"/>
            <a:pathLst>
              <a:path w="108857" h="124408">
                <a:moveTo>
                  <a:pt x="105650" y="17033"/>
                </a:moveTo>
                <a:cubicBezTo>
                  <a:pt x="109124" y="19560"/>
                  <a:pt x="109902" y="24420"/>
                  <a:pt x="107375" y="27895"/>
                </a:cubicBezTo>
                <a:lnTo>
                  <a:pt x="45171" y="113425"/>
                </a:lnTo>
                <a:cubicBezTo>
                  <a:pt x="43834" y="115272"/>
                  <a:pt x="41769" y="116414"/>
                  <a:pt x="39485" y="116608"/>
                </a:cubicBezTo>
                <a:cubicBezTo>
                  <a:pt x="37201" y="116803"/>
                  <a:pt x="34990" y="115952"/>
                  <a:pt x="33386" y="114349"/>
                </a:cubicBezTo>
                <a:lnTo>
                  <a:pt x="2284" y="83247"/>
                </a:lnTo>
                <a:cubicBezTo>
                  <a:pt x="-753" y="80209"/>
                  <a:pt x="-753" y="75277"/>
                  <a:pt x="2284" y="72239"/>
                </a:cubicBezTo>
                <a:cubicBezTo>
                  <a:pt x="5321" y="69202"/>
                  <a:pt x="10254" y="69202"/>
                  <a:pt x="13291" y="72239"/>
                </a:cubicBezTo>
                <a:lnTo>
                  <a:pt x="37954" y="96902"/>
                </a:lnTo>
                <a:lnTo>
                  <a:pt x="94813" y="18734"/>
                </a:lnTo>
                <a:cubicBezTo>
                  <a:pt x="97340" y="15259"/>
                  <a:pt x="102199" y="14482"/>
                  <a:pt x="105674" y="17009"/>
                </a:cubicBezTo>
                <a:close/>
              </a:path>
            </a:pathLst>
          </a:custGeom>
          <a:solidFill>
            <a:srgbClr val="4A6C8C"/>
          </a:solidFill>
          <a:ln/>
        </p:spPr>
      </p:sp>
      <p:sp>
        <p:nvSpPr>
          <p:cNvPr id="48" name="Text 46"/>
          <p:cNvSpPr/>
          <p:nvPr/>
        </p:nvSpPr>
        <p:spPr>
          <a:xfrm>
            <a:off x="6563289" y="4884739"/>
            <a:ext cx="5148741" cy="177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0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Low-bandwidth mode available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363361" y="5406039"/>
            <a:ext cx="11470306" cy="1242177"/>
          </a:xfrm>
          <a:prstGeom prst="roundRect">
            <a:avLst>
              <a:gd name="adj" fmla="val 0"/>
            </a:avLst>
          </a:prstGeom>
          <a:solidFill>
            <a:srgbClr val="C54B38">
              <a:alpha val="20000"/>
            </a:srgbClr>
          </a:solidFill>
          <a:ln w="22679">
            <a:solidFill>
              <a:srgbClr val="C54B38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548947" y="5780311"/>
            <a:ext cx="497633" cy="497633"/>
          </a:xfrm>
          <a:prstGeom prst="roundRect">
            <a:avLst>
              <a:gd name="adj" fmla="val 0"/>
            </a:avLst>
          </a:prstGeom>
          <a:solidFill>
            <a:srgbClr val="C54B38"/>
          </a:solidFill>
          <a:ln/>
        </p:spPr>
      </p:sp>
      <p:sp>
        <p:nvSpPr>
          <p:cNvPr id="51" name="Text 49"/>
          <p:cNvSpPr/>
          <p:nvPr/>
        </p:nvSpPr>
        <p:spPr>
          <a:xfrm>
            <a:off x="687919" y="5886925"/>
            <a:ext cx="328793" cy="284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79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05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1224221" y="5591625"/>
            <a:ext cx="9819359" cy="284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79" b="1" dirty="0">
                <a:solidFill>
                  <a:srgbClr val="C54B38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Radical Transparency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1224221" y="5946929"/>
            <a:ext cx="9792700" cy="5154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59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Show a </a:t>
            </a:r>
            <a:pPr>
              <a:lnSpc>
                <a:spcPct val="140000"/>
              </a:lnSpc>
            </a:pPr>
            <a:r>
              <a:rPr lang="en-US" sz="1259" b="1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clear visual map</a:t>
            </a:r>
            <a:pPr>
              <a:lnSpc>
                <a:spcPct val="140000"/>
              </a:lnSpc>
            </a:pPr>
            <a:r>
              <a:rPr lang="en-US" sz="1259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of the entire voter journey at the very start. Users should know exactly what steps are required, how long it takes, and what documents they need </a:t>
            </a:r>
            <a:pPr>
              <a:lnSpc>
                <a:spcPct val="140000"/>
              </a:lnSpc>
            </a:pPr>
            <a:r>
              <a:rPr lang="en-US" sz="1259" b="1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before</a:t>
            </a:r>
            <a:pPr>
              <a:lnSpc>
                <a:spcPct val="140000"/>
              </a:lnSpc>
            </a:pPr>
            <a:r>
              <a:rPr lang="en-US" sz="1259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they begin.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11113823" y="5815765"/>
            <a:ext cx="533178" cy="426542"/>
          </a:xfrm>
          <a:custGeom>
            <a:avLst/>
            <a:gdLst/>
            <a:ahLst/>
            <a:cxnLst/>
            <a:rect l="l" t="t" r="r" b="b"/>
            <a:pathLst>
              <a:path w="533178" h="426542">
                <a:moveTo>
                  <a:pt x="479860" y="39988"/>
                </a:moveTo>
                <a:cubicBezTo>
                  <a:pt x="479860" y="30741"/>
                  <a:pt x="475111" y="22160"/>
                  <a:pt x="467197" y="17328"/>
                </a:cubicBezTo>
                <a:cubicBezTo>
                  <a:pt x="459283" y="12496"/>
                  <a:pt x="449536" y="11997"/>
                  <a:pt x="441288" y="16162"/>
                </a:cubicBezTo>
                <a:lnTo>
                  <a:pt x="344483" y="64565"/>
                </a:lnTo>
                <a:lnTo>
                  <a:pt x="195026" y="14662"/>
                </a:lnTo>
                <a:cubicBezTo>
                  <a:pt x="188278" y="12413"/>
                  <a:pt x="181031" y="12913"/>
                  <a:pt x="174699" y="16079"/>
                </a:cubicBezTo>
                <a:lnTo>
                  <a:pt x="68063" y="69396"/>
                </a:lnTo>
                <a:cubicBezTo>
                  <a:pt x="58983" y="73978"/>
                  <a:pt x="53318" y="83226"/>
                  <a:pt x="53318" y="93306"/>
                </a:cubicBezTo>
                <a:lnTo>
                  <a:pt x="53318" y="386554"/>
                </a:lnTo>
                <a:cubicBezTo>
                  <a:pt x="53318" y="395801"/>
                  <a:pt x="58066" y="404382"/>
                  <a:pt x="65981" y="409214"/>
                </a:cubicBezTo>
                <a:cubicBezTo>
                  <a:pt x="73895" y="414046"/>
                  <a:pt x="83642" y="414546"/>
                  <a:pt x="91890" y="410380"/>
                </a:cubicBezTo>
                <a:lnTo>
                  <a:pt x="188612" y="361978"/>
                </a:lnTo>
                <a:lnTo>
                  <a:pt x="332986" y="410130"/>
                </a:lnTo>
                <a:cubicBezTo>
                  <a:pt x="329404" y="404799"/>
                  <a:pt x="325905" y="399217"/>
                  <a:pt x="322489" y="393552"/>
                </a:cubicBezTo>
                <a:cubicBezTo>
                  <a:pt x="313325" y="378306"/>
                  <a:pt x="304245" y="360811"/>
                  <a:pt x="297497" y="342067"/>
                </a:cubicBezTo>
                <a:lnTo>
                  <a:pt x="213188" y="313992"/>
                </a:lnTo>
                <a:lnTo>
                  <a:pt x="213188" y="76978"/>
                </a:lnTo>
                <a:lnTo>
                  <a:pt x="319823" y="112551"/>
                </a:lnTo>
                <a:lnTo>
                  <a:pt x="319823" y="195276"/>
                </a:lnTo>
                <a:cubicBezTo>
                  <a:pt x="345649" y="165452"/>
                  <a:pt x="383971" y="146624"/>
                  <a:pt x="426459" y="146624"/>
                </a:cubicBezTo>
                <a:cubicBezTo>
                  <a:pt x="445287" y="146624"/>
                  <a:pt x="463282" y="150290"/>
                  <a:pt x="479777" y="157038"/>
                </a:cubicBezTo>
                <a:lnTo>
                  <a:pt x="479860" y="39988"/>
                </a:lnTo>
                <a:close/>
                <a:moveTo>
                  <a:pt x="426542" y="186612"/>
                </a:moveTo>
                <a:cubicBezTo>
                  <a:pt x="371308" y="186612"/>
                  <a:pt x="326571" y="230599"/>
                  <a:pt x="326571" y="284834"/>
                </a:cubicBezTo>
                <a:cubicBezTo>
                  <a:pt x="326571" y="342234"/>
                  <a:pt x="379973" y="410130"/>
                  <a:pt x="408714" y="442538"/>
                </a:cubicBezTo>
                <a:cubicBezTo>
                  <a:pt x="418378" y="453368"/>
                  <a:pt x="434790" y="453368"/>
                  <a:pt x="444454" y="442538"/>
                </a:cubicBezTo>
                <a:cubicBezTo>
                  <a:pt x="473195" y="410130"/>
                  <a:pt x="526596" y="342234"/>
                  <a:pt x="526596" y="284834"/>
                </a:cubicBezTo>
                <a:cubicBezTo>
                  <a:pt x="526596" y="230599"/>
                  <a:pt x="481859" y="186612"/>
                  <a:pt x="426626" y="186612"/>
                </a:cubicBezTo>
                <a:close/>
                <a:moveTo>
                  <a:pt x="393219" y="286583"/>
                </a:moveTo>
                <a:cubicBezTo>
                  <a:pt x="393219" y="268191"/>
                  <a:pt x="408150" y="253259"/>
                  <a:pt x="426542" y="253259"/>
                </a:cubicBezTo>
                <a:cubicBezTo>
                  <a:pt x="444934" y="253259"/>
                  <a:pt x="459866" y="268191"/>
                  <a:pt x="459866" y="286583"/>
                </a:cubicBezTo>
                <a:cubicBezTo>
                  <a:pt x="459866" y="304975"/>
                  <a:pt x="444934" y="319907"/>
                  <a:pt x="426542" y="319907"/>
                </a:cubicBezTo>
                <a:cubicBezTo>
                  <a:pt x="408150" y="319907"/>
                  <a:pt x="393219" y="304975"/>
                  <a:pt x="393219" y="286583"/>
                </a:cubicBezTo>
                <a:close/>
              </a:path>
            </a:pathLst>
          </a:custGeom>
          <a:solidFill>
            <a:srgbClr val="C54B38"/>
          </a:solidFill>
          <a:ln/>
        </p:spPr>
      </p:sp>
    </p:spTree>
  </p:cSld>
  <p:clrMapOvr>
    <a:masterClrMapping/>
  </p:clrMapOvr>
  <p:transition>
    <p:fade/>
    <p:spd val="me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1D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7478" y="317477"/>
            <a:ext cx="116125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spc="175" kern="0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Section 05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17478" y="539723"/>
            <a:ext cx="117475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0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The UI/UX Trust Audit (5-Day Plan)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17478" y="1111227"/>
            <a:ext cx="635000" cy="31750"/>
          </a:xfrm>
          <a:prstGeom prst="roundRect">
            <a:avLst>
              <a:gd name="adj" fmla="val 0"/>
            </a:avLst>
          </a:prstGeom>
          <a:solidFill>
            <a:srgbClr val="C54B38"/>
          </a:solidFill>
          <a:ln/>
        </p:spPr>
      </p:sp>
      <p:sp>
        <p:nvSpPr>
          <p:cNvPr id="5" name="Shape 3"/>
          <p:cNvSpPr/>
          <p:nvPr/>
        </p:nvSpPr>
        <p:spPr>
          <a:xfrm>
            <a:off x="317478" y="1269802"/>
            <a:ext cx="762000" cy="952500"/>
          </a:xfrm>
          <a:prstGeom prst="roundRect">
            <a:avLst>
              <a:gd name="adj" fmla="val 0"/>
            </a:avLst>
          </a:prstGeom>
          <a:solidFill>
            <a:srgbClr val="C54B38"/>
          </a:solidFill>
          <a:ln/>
        </p:spPr>
      </p:sp>
      <p:sp>
        <p:nvSpPr>
          <p:cNvPr id="6" name="Text 4"/>
          <p:cNvSpPr/>
          <p:nvPr/>
        </p:nvSpPr>
        <p:spPr>
          <a:xfrm>
            <a:off x="604061" y="1475991"/>
            <a:ext cx="2381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0F2F5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Day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24657" y="1634563"/>
            <a:ext cx="341313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00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1188853" y="1269802"/>
            <a:ext cx="8554924" cy="952500"/>
          </a:xfrm>
          <a:prstGeom prst="roundRect">
            <a:avLst>
              <a:gd name="adj" fmla="val 0"/>
            </a:avLst>
          </a:prstGeom>
          <a:solidFill>
            <a:srgbClr val="4A6C8C">
              <a:alpha val="2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188853" y="1269802"/>
            <a:ext cx="28348" cy="952500"/>
          </a:xfrm>
          <a:prstGeom prst="roundRect">
            <a:avLst>
              <a:gd name="adj" fmla="val 0"/>
            </a:avLst>
          </a:prstGeom>
          <a:solidFill>
            <a:srgbClr val="4A6C8C"/>
          </a:solidFill>
          <a:ln/>
        </p:spPr>
      </p:sp>
      <p:sp>
        <p:nvSpPr>
          <p:cNvPr id="10" name="Text 8"/>
          <p:cNvSpPr/>
          <p:nvPr/>
        </p:nvSpPr>
        <p:spPr>
          <a:xfrm>
            <a:off x="1329930" y="1396702"/>
            <a:ext cx="836612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Accessibility Audit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329930" y="1682401"/>
            <a:ext cx="8350250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Run automated WCAG testing tools (axe, WAVE) and manual screen reader tests. Document every violation with severity ratings and remediation steps.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9849565" y="1276889"/>
            <a:ext cx="2014424" cy="934924"/>
          </a:xfrm>
          <a:prstGeom prst="roundRect">
            <a:avLst>
              <a:gd name="adj" fmla="val 0"/>
            </a:avLst>
          </a:prstGeom>
          <a:solidFill>
            <a:srgbClr val="1A1D24"/>
          </a:solidFill>
          <a:ln w="22679">
            <a:solidFill>
              <a:srgbClr val="4A6C8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983554" y="1428483"/>
            <a:ext cx="180181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Goal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983554" y="1650729"/>
            <a:ext cx="181768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List of AA compliance fixes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9983554" y="1936316"/>
            <a:ext cx="179387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Prioritized by user impact severity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317478" y="2317134"/>
            <a:ext cx="762000" cy="1135063"/>
          </a:xfrm>
          <a:prstGeom prst="roundRect">
            <a:avLst>
              <a:gd name="adj" fmla="val 0"/>
            </a:avLst>
          </a:prstGeom>
          <a:solidFill>
            <a:srgbClr val="4A6C8C"/>
          </a:solidFill>
          <a:ln/>
        </p:spPr>
      </p:sp>
      <p:sp>
        <p:nvSpPr>
          <p:cNvPr id="17" name="Text 15"/>
          <p:cNvSpPr/>
          <p:nvPr/>
        </p:nvSpPr>
        <p:spPr>
          <a:xfrm>
            <a:off x="604061" y="2616782"/>
            <a:ext cx="2381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0F2F5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Day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02067" y="2775358"/>
            <a:ext cx="38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00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2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1188853" y="2317134"/>
            <a:ext cx="8554924" cy="1135063"/>
          </a:xfrm>
          <a:prstGeom prst="roundRect">
            <a:avLst>
              <a:gd name="adj" fmla="val 0"/>
            </a:avLst>
          </a:prstGeom>
          <a:solidFill>
            <a:srgbClr val="4A6C8C">
              <a:alpha val="20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1188853" y="2317134"/>
            <a:ext cx="28348" cy="1135063"/>
          </a:xfrm>
          <a:prstGeom prst="roundRect">
            <a:avLst>
              <a:gd name="adj" fmla="val 0"/>
            </a:avLst>
          </a:prstGeom>
          <a:solidFill>
            <a:srgbClr val="4A6C8C"/>
          </a:solidFill>
          <a:ln/>
        </p:spPr>
      </p:sp>
      <p:sp>
        <p:nvSpPr>
          <p:cNvPr id="21" name="Text 19"/>
          <p:cNvSpPr/>
          <p:nvPr/>
        </p:nvSpPr>
        <p:spPr>
          <a:xfrm>
            <a:off x="1329930" y="2640591"/>
            <a:ext cx="836612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Legal-Jargon Kill-Off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29930" y="2926290"/>
            <a:ext cx="8350250" cy="20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Audit all copy for legal terminology. Replace with plain-language alternatives. Test comprehension with users at 6th-grade reading level.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9849565" y="2324221"/>
            <a:ext cx="2014424" cy="1125424"/>
          </a:xfrm>
          <a:prstGeom prst="roundRect">
            <a:avLst>
              <a:gd name="adj" fmla="val 0"/>
            </a:avLst>
          </a:prstGeom>
          <a:solidFill>
            <a:srgbClr val="1A1D24"/>
          </a:solidFill>
          <a:ln w="22679">
            <a:solidFill>
              <a:srgbClr val="4A6C8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983554" y="2458210"/>
            <a:ext cx="180181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Goal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9983554" y="2680457"/>
            <a:ext cx="1817688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Human-centered microcopy document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9983554" y="3188177"/>
            <a:ext cx="179387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Complete terminology translation guide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317478" y="3551388"/>
            <a:ext cx="762000" cy="1135063"/>
          </a:xfrm>
          <a:prstGeom prst="roundRect">
            <a:avLst>
              <a:gd name="adj" fmla="val 0"/>
            </a:avLst>
          </a:prstGeom>
          <a:solidFill>
            <a:srgbClr val="8C8C8C"/>
          </a:solidFill>
          <a:ln/>
        </p:spPr>
      </p:sp>
      <p:sp>
        <p:nvSpPr>
          <p:cNvPr id="28" name="Text 26"/>
          <p:cNvSpPr/>
          <p:nvPr/>
        </p:nvSpPr>
        <p:spPr>
          <a:xfrm>
            <a:off x="604061" y="3851040"/>
            <a:ext cx="2381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1A1D24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Day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603507" y="4009612"/>
            <a:ext cx="38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000" b="1" dirty="0">
                <a:solidFill>
                  <a:srgbClr val="1A1D24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3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1188853" y="3551388"/>
            <a:ext cx="8554924" cy="1135063"/>
          </a:xfrm>
          <a:prstGeom prst="roundRect">
            <a:avLst>
              <a:gd name="adj" fmla="val 0"/>
            </a:avLst>
          </a:prstGeom>
          <a:solidFill>
            <a:srgbClr val="8C8C8C">
              <a:alpha val="2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88853" y="3551388"/>
            <a:ext cx="28348" cy="1135063"/>
          </a:xfrm>
          <a:prstGeom prst="roundRect">
            <a:avLst>
              <a:gd name="adj" fmla="val 0"/>
            </a:avLst>
          </a:prstGeom>
          <a:solidFill>
            <a:srgbClr val="8C8C8C"/>
          </a:solidFill>
          <a:ln/>
        </p:spPr>
      </p:sp>
      <p:sp>
        <p:nvSpPr>
          <p:cNvPr id="32" name="Text 30"/>
          <p:cNvSpPr/>
          <p:nvPr/>
        </p:nvSpPr>
        <p:spPr>
          <a:xfrm>
            <a:off x="1329930" y="3874845"/>
            <a:ext cx="836612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Mobile Stress Test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1329930" y="4160544"/>
            <a:ext cx="8350250" cy="20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Test on 3G connections, low-end Android devices, and with screen readers. Measure load times, form completion rates, and error recovery.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9849565" y="3558475"/>
            <a:ext cx="2014424" cy="1125424"/>
          </a:xfrm>
          <a:prstGeom prst="roundRect">
            <a:avLst>
              <a:gd name="adj" fmla="val 0"/>
            </a:avLst>
          </a:prstGeom>
          <a:solidFill>
            <a:srgbClr val="1A1D24"/>
          </a:solidFill>
          <a:ln w="22679">
            <a:solidFill>
              <a:srgbClr val="8C8C8C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983554" y="3692465"/>
            <a:ext cx="180181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Goal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9983554" y="3914711"/>
            <a:ext cx="1817688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Prioritized mobile UX improvements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9983554" y="4422432"/>
            <a:ext cx="179387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Performance bottlenecks identified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317478" y="4785642"/>
            <a:ext cx="762000" cy="1135063"/>
          </a:xfrm>
          <a:prstGeom prst="roundRect">
            <a:avLst>
              <a:gd name="adj" fmla="val 0"/>
            </a:avLst>
          </a:prstGeom>
          <a:solidFill>
            <a:srgbClr val="C54B38"/>
          </a:solidFill>
          <a:ln/>
        </p:spPr>
      </p:sp>
      <p:sp>
        <p:nvSpPr>
          <p:cNvPr id="39" name="Text 37"/>
          <p:cNvSpPr/>
          <p:nvPr/>
        </p:nvSpPr>
        <p:spPr>
          <a:xfrm>
            <a:off x="604061" y="5085294"/>
            <a:ext cx="2381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0F2F5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Day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608822" y="5243866"/>
            <a:ext cx="373063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00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4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1188853" y="4785642"/>
            <a:ext cx="8554924" cy="1135063"/>
          </a:xfrm>
          <a:prstGeom prst="roundRect">
            <a:avLst>
              <a:gd name="adj" fmla="val 0"/>
            </a:avLst>
          </a:prstGeom>
          <a:solidFill>
            <a:srgbClr val="C54B38">
              <a:alpha val="20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1188853" y="4785642"/>
            <a:ext cx="28348" cy="1135063"/>
          </a:xfrm>
          <a:prstGeom prst="roundRect">
            <a:avLst>
              <a:gd name="adj" fmla="val 0"/>
            </a:avLst>
          </a:prstGeom>
          <a:solidFill>
            <a:srgbClr val="C54B38"/>
          </a:solidFill>
          <a:ln/>
        </p:spPr>
      </p:sp>
      <p:sp>
        <p:nvSpPr>
          <p:cNvPr id="43" name="Text 41"/>
          <p:cNvSpPr/>
          <p:nvPr/>
        </p:nvSpPr>
        <p:spPr>
          <a:xfrm>
            <a:off x="1329930" y="5109103"/>
            <a:ext cx="836612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"What If?" Microcopy Sprint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1329930" y="5394799"/>
            <a:ext cx="8350250" cy="20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Map every possible error state and anxiety point. Write reassuring, actionable microcopy that tells users exactly what to do next.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9849565" y="4792729"/>
            <a:ext cx="2014424" cy="1125424"/>
          </a:xfrm>
          <a:prstGeom prst="roundRect">
            <a:avLst>
              <a:gd name="adj" fmla="val 0"/>
            </a:avLst>
          </a:prstGeom>
          <a:solidFill>
            <a:srgbClr val="1A1D24"/>
          </a:solidFill>
          <a:ln w="22679">
            <a:solidFill>
              <a:srgbClr val="C54B38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9983554" y="4926719"/>
            <a:ext cx="180181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Goal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9983554" y="5148965"/>
            <a:ext cx="1817688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Master document of user-reassuring nudges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9983554" y="5656686"/>
            <a:ext cx="179387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Error state library with solutions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317478" y="6019900"/>
            <a:ext cx="762000" cy="1135063"/>
          </a:xfrm>
          <a:prstGeom prst="roundRect">
            <a:avLst>
              <a:gd name="adj" fmla="val 0"/>
            </a:avLst>
          </a:prstGeom>
          <a:solidFill>
            <a:srgbClr val="4A6C8C"/>
          </a:solidFill>
          <a:ln/>
        </p:spPr>
      </p:sp>
      <p:sp>
        <p:nvSpPr>
          <p:cNvPr id="50" name="Text 48"/>
          <p:cNvSpPr/>
          <p:nvPr/>
        </p:nvSpPr>
        <p:spPr>
          <a:xfrm>
            <a:off x="604061" y="6319548"/>
            <a:ext cx="2381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0F2F5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Day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604725" y="6478120"/>
            <a:ext cx="38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00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5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1188853" y="6019900"/>
            <a:ext cx="8554924" cy="1135063"/>
          </a:xfrm>
          <a:prstGeom prst="roundRect">
            <a:avLst>
              <a:gd name="adj" fmla="val 0"/>
            </a:avLst>
          </a:prstGeom>
          <a:solidFill>
            <a:srgbClr val="4A6C8C">
              <a:alpha val="20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1188853" y="6019900"/>
            <a:ext cx="28348" cy="1135063"/>
          </a:xfrm>
          <a:prstGeom prst="roundRect">
            <a:avLst>
              <a:gd name="adj" fmla="val 0"/>
            </a:avLst>
          </a:prstGeom>
          <a:solidFill>
            <a:srgbClr val="4A6C8C"/>
          </a:solidFill>
          <a:ln/>
        </p:spPr>
      </p:sp>
      <p:sp>
        <p:nvSpPr>
          <p:cNvPr id="54" name="Text 52"/>
          <p:cNvSpPr/>
          <p:nvPr/>
        </p:nvSpPr>
        <p:spPr>
          <a:xfrm>
            <a:off x="1329930" y="6343357"/>
            <a:ext cx="836612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Pre-Vote Journey Map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1329930" y="6629053"/>
            <a:ext cx="8350250" cy="20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Create a visual map of the entire voter journey from awareness to ballot cast. Identify every trust creation and destruction point.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9849565" y="6026987"/>
            <a:ext cx="2014424" cy="1125424"/>
          </a:xfrm>
          <a:prstGeom prst="roundRect">
            <a:avLst>
              <a:gd name="adj" fmla="val 0"/>
            </a:avLst>
          </a:prstGeom>
          <a:solidFill>
            <a:srgbClr val="1A1D24"/>
          </a:solidFill>
          <a:ln w="22679">
            <a:solidFill>
              <a:srgbClr val="4A6C8C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9983554" y="6160977"/>
            <a:ext cx="180181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Goal</a:t>
            </a:r>
            <a:endParaRPr lang="en-US" sz="1600" dirty="0"/>
          </a:p>
        </p:txBody>
      </p:sp>
      <p:sp>
        <p:nvSpPr>
          <p:cNvPr id="58" name="Text 56"/>
          <p:cNvSpPr/>
          <p:nvPr/>
        </p:nvSpPr>
        <p:spPr>
          <a:xfrm>
            <a:off x="9983554" y="6383219"/>
            <a:ext cx="1817688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Visual map of trust creation and destruction points</a:t>
            </a:r>
            <a:endParaRPr lang="en-US" sz="1600" dirty="0"/>
          </a:p>
        </p:txBody>
      </p:sp>
      <p:sp>
        <p:nvSpPr>
          <p:cNvPr id="59" name="Text 57"/>
          <p:cNvSpPr/>
          <p:nvPr/>
        </p:nvSpPr>
        <p:spPr>
          <a:xfrm>
            <a:off x="9983554" y="6890940"/>
            <a:ext cx="179387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Strategic roadmap for UX improvements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1D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www.shutterstock.com/shutterstock/photos/2642238313/display_1500/stock-photo-a-moody-abstract-view-of-a-bridge-s-structure-with-a-dramatic-sky-contrasting-light-and-dark-teal-2642238313.jpg">    </p:cNvPr>
          <p:cNvPicPr>
            <a:picLocks noChangeAspect="1"/>
          </p:cNvPicPr>
          <p:nvPr/>
        </p:nvPicPr>
        <p:blipFill>
          <a:blip r:embed="rId1">
            <a:alphaModFix amt="25000"/>
          </a:blip>
          <a:srcRect l="0" r="0" t="5266" b="5266"/>
          <a:stretch/>
        </p:blipFill>
        <p:spPr>
          <a:xfrm>
            <a:off x="0" y="0"/>
            <a:ext cx="12192000" cy="6857409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7409"/>
          </a:xfrm>
          <a:prstGeom prst="roundRect">
            <a:avLst>
              <a:gd name="adj" fmla="val 0"/>
            </a:avLst>
          </a:prstGeom>
          <a:solidFill>
            <a:srgbClr val="1A1D24">
              <a:alpha val="85098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378313" y="378317"/>
            <a:ext cx="11501530" cy="1891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3" spc="209" kern="0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Section 06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378313" y="718758"/>
            <a:ext cx="11719075" cy="7093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4469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Final Word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378313" y="1579365"/>
            <a:ext cx="908016" cy="37834"/>
          </a:xfrm>
          <a:prstGeom prst="roundRect">
            <a:avLst>
              <a:gd name="adj" fmla="val 0"/>
            </a:avLst>
          </a:prstGeom>
          <a:solidFill>
            <a:srgbClr val="C54B38"/>
          </a:solidFill>
          <a:ln/>
        </p:spPr>
      </p:sp>
      <p:sp>
        <p:nvSpPr>
          <p:cNvPr id="7" name="Shape 4"/>
          <p:cNvSpPr/>
          <p:nvPr/>
        </p:nvSpPr>
        <p:spPr>
          <a:xfrm>
            <a:off x="378313" y="1617102"/>
            <a:ext cx="9685499" cy="1711988"/>
          </a:xfrm>
          <a:prstGeom prst="roundRect">
            <a:avLst>
              <a:gd name="adj" fmla="val 0"/>
            </a:avLst>
          </a:prstGeom>
          <a:solidFill>
            <a:srgbClr val="C54B38"/>
          </a:solidFill>
          <a:ln/>
        </p:spPr>
      </p:sp>
      <p:sp>
        <p:nvSpPr>
          <p:cNvPr id="8" name="Text 5"/>
          <p:cNvSpPr/>
          <p:nvPr/>
        </p:nvSpPr>
        <p:spPr>
          <a:xfrm>
            <a:off x="680885" y="1919677"/>
            <a:ext cx="9222033" cy="917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234" dirty="0">
                <a:solidFill>
                  <a:srgbClr val="F0F2F5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With Section 2 gutted, the fight for voting rights moves from the </a:t>
            </a:r>
            <a:pPr>
              <a:lnSpc>
                <a:spcPct val="140000"/>
              </a:lnSpc>
            </a:pPr>
            <a:r>
              <a:rPr lang="en-US" sz="2234" b="1" dirty="0">
                <a:solidFill>
                  <a:srgbClr val="F0F2F5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legal</a:t>
            </a:r>
            <a:pPr>
              <a:lnSpc>
                <a:spcPct val="140000"/>
              </a:lnSpc>
            </a:pPr>
            <a:r>
              <a:rPr lang="en-US" sz="2234" dirty="0">
                <a:solidFill>
                  <a:srgbClr val="F0F2F5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 to the </a:t>
            </a:r>
            <a:pPr>
              <a:lnSpc>
                <a:spcPct val="140000"/>
              </a:lnSpc>
            </a:pPr>
            <a:r>
              <a:rPr lang="en-US" sz="2234" b="1" dirty="0">
                <a:solidFill>
                  <a:srgbClr val="F0F2F5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digital</a:t>
            </a:r>
            <a:pPr>
              <a:lnSpc>
                <a:spcPct val="140000"/>
              </a:lnSpc>
            </a:pPr>
            <a:r>
              <a:rPr lang="en-US" sz="2234" dirty="0">
                <a:solidFill>
                  <a:srgbClr val="F0F2F5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80885" y="2992727"/>
            <a:ext cx="605344" cy="37834"/>
          </a:xfrm>
          <a:prstGeom prst="roundRect">
            <a:avLst>
              <a:gd name="adj" fmla="val 0"/>
            </a:avLst>
          </a:prstGeom>
          <a:solidFill>
            <a:srgbClr val="F0F2F5"/>
          </a:solidFill>
          <a:ln/>
        </p:spPr>
      </p:sp>
      <p:sp>
        <p:nvSpPr>
          <p:cNvPr id="10" name="Shape 7"/>
          <p:cNvSpPr/>
          <p:nvPr/>
        </p:nvSpPr>
        <p:spPr>
          <a:xfrm>
            <a:off x="395204" y="3560001"/>
            <a:ext cx="4708304" cy="1418774"/>
          </a:xfrm>
          <a:prstGeom prst="roundRect">
            <a:avLst>
              <a:gd name="adj" fmla="val 0"/>
            </a:avLst>
          </a:prstGeom>
          <a:solidFill>
            <a:srgbClr val="4A6C8C">
              <a:alpha val="20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395204" y="3560001"/>
            <a:ext cx="33780" cy="1418774"/>
          </a:xfrm>
          <a:prstGeom prst="roundRect">
            <a:avLst>
              <a:gd name="adj" fmla="val 0"/>
            </a:avLst>
          </a:prstGeom>
          <a:solidFill>
            <a:srgbClr val="4A6C8C"/>
          </a:solidFill>
          <a:ln/>
        </p:spPr>
      </p:sp>
      <p:sp>
        <p:nvSpPr>
          <p:cNvPr id="12" name="Text 9"/>
          <p:cNvSpPr/>
          <p:nvPr/>
        </p:nvSpPr>
        <p:spPr>
          <a:xfrm>
            <a:off x="639055" y="3786963"/>
            <a:ext cx="4350908" cy="302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87" b="1" dirty="0">
                <a:solidFill>
                  <a:srgbClr val="4A6C8C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The New Battleground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639055" y="4203017"/>
            <a:ext cx="4322532" cy="5485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41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 user interfaces of voter registration sites, polling place locators, and civic tools.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5351413" y="3560001"/>
            <a:ext cx="4708304" cy="1418774"/>
          </a:xfrm>
          <a:prstGeom prst="roundRect">
            <a:avLst>
              <a:gd name="adj" fmla="val 0"/>
            </a:avLst>
          </a:prstGeom>
          <a:solidFill>
            <a:srgbClr val="C54B38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5351413" y="3560001"/>
            <a:ext cx="33780" cy="1418774"/>
          </a:xfrm>
          <a:prstGeom prst="roundRect">
            <a:avLst>
              <a:gd name="adj" fmla="val 0"/>
            </a:avLst>
          </a:prstGeom>
          <a:solidFill>
            <a:srgbClr val="C54B38"/>
          </a:solidFill>
          <a:ln/>
        </p:spPr>
      </p:sp>
      <p:sp>
        <p:nvSpPr>
          <p:cNvPr id="16" name="Text 13"/>
          <p:cNvSpPr/>
          <p:nvPr/>
        </p:nvSpPr>
        <p:spPr>
          <a:xfrm>
            <a:off x="5595264" y="3786963"/>
            <a:ext cx="4350908" cy="302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87" b="1" dirty="0">
                <a:solidFill>
                  <a:srgbClr val="C54B38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The Mandate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5595264" y="4203017"/>
            <a:ext cx="4322532" cy="5485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41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Every button you design, every error message you clarify, is an act of </a:t>
            </a:r>
            <a:pPr>
              <a:lnSpc>
                <a:spcPct val="140000"/>
              </a:lnSpc>
            </a:pPr>
            <a:r>
              <a:rPr lang="en-US" sz="1341" b="1" dirty="0">
                <a:solidFill>
                  <a:srgbClr val="C54B3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democratic preservation</a:t>
            </a:r>
            <a:pPr>
              <a:lnSpc>
                <a:spcPct val="140000"/>
              </a:lnSpc>
            </a:pPr>
            <a:r>
              <a:rPr lang="en-US" sz="1341" dirty="0">
                <a:solidFill>
                  <a:srgbClr val="F0F2F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386758" y="5218538"/>
            <a:ext cx="9664555" cy="1170827"/>
          </a:xfrm>
          <a:prstGeom prst="roundRect">
            <a:avLst>
              <a:gd name="adj" fmla="val 0"/>
            </a:avLst>
          </a:prstGeom>
          <a:solidFill>
            <a:srgbClr val="1A1D24"/>
          </a:solidFill>
          <a:ln w="22679">
            <a:solidFill>
              <a:srgbClr val="F0F2F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12649" y="5529553"/>
            <a:ext cx="9212574" cy="5485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2681" b="1" dirty="0">
                <a:solidFill>
                  <a:srgbClr val="F0F2F5"/>
                </a:solidFill>
                <a:latin typeface="Unna" pitchFamily="34" charset="0"/>
                <a:ea typeface="Unna" pitchFamily="34" charset="-122"/>
                <a:cs typeface="Unna" pitchFamily="34" charset="-120"/>
              </a:rPr>
              <a:t>Go design the bridges that the law is tearing down.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386758" y="6410613"/>
            <a:ext cx="433064" cy="433064"/>
          </a:xfrm>
          <a:prstGeom prst="roundRect">
            <a:avLst>
              <a:gd name="adj" fmla="val 0"/>
            </a:avLst>
          </a:prstGeom>
          <a:solidFill>
            <a:srgbClr val="000000">
              <a:alpha val="0"/>
            </a:srgbClr>
          </a:solidFill>
          <a:ln w="22679">
            <a:solidFill>
              <a:srgbClr val="C54B38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10690" y="6534518"/>
            <a:ext cx="189170" cy="189170"/>
          </a:xfrm>
          <a:custGeom>
            <a:avLst/>
            <a:gdLst/>
            <a:ahLst/>
            <a:cxnLst/>
            <a:rect l="l" t="t" r="r" b="b"/>
            <a:pathLst>
              <a:path w="189170" h="189170">
                <a:moveTo>
                  <a:pt x="94585" y="0"/>
                </a:moveTo>
                <a:cubicBezTo>
                  <a:pt x="96285" y="0"/>
                  <a:pt x="97984" y="369"/>
                  <a:pt x="99536" y="1071"/>
                </a:cubicBezTo>
                <a:lnTo>
                  <a:pt x="169144" y="30592"/>
                </a:lnTo>
                <a:cubicBezTo>
                  <a:pt x="177273" y="34028"/>
                  <a:pt x="183332" y="42046"/>
                  <a:pt x="183295" y="51726"/>
                </a:cubicBezTo>
                <a:cubicBezTo>
                  <a:pt x="183111" y="88378"/>
                  <a:pt x="168036" y="155437"/>
                  <a:pt x="104376" y="185919"/>
                </a:cubicBezTo>
                <a:cubicBezTo>
                  <a:pt x="98206" y="188874"/>
                  <a:pt x="91038" y="188874"/>
                  <a:pt x="84868" y="185919"/>
                </a:cubicBezTo>
                <a:cubicBezTo>
                  <a:pt x="21171" y="155437"/>
                  <a:pt x="6133" y="88378"/>
                  <a:pt x="5949" y="51726"/>
                </a:cubicBezTo>
                <a:cubicBezTo>
                  <a:pt x="5912" y="42046"/>
                  <a:pt x="11971" y="34028"/>
                  <a:pt x="20099" y="30592"/>
                </a:cubicBezTo>
                <a:lnTo>
                  <a:pt x="89671" y="1071"/>
                </a:lnTo>
                <a:cubicBezTo>
                  <a:pt x="91223" y="369"/>
                  <a:pt x="92885" y="0"/>
                  <a:pt x="94585" y="0"/>
                </a:cubicBezTo>
                <a:close/>
                <a:moveTo>
                  <a:pt x="94585" y="24681"/>
                </a:moveTo>
                <a:lnTo>
                  <a:pt x="94585" y="164378"/>
                </a:lnTo>
                <a:cubicBezTo>
                  <a:pt x="145572" y="139698"/>
                  <a:pt x="159280" y="85016"/>
                  <a:pt x="159612" y="52280"/>
                </a:cubicBezTo>
                <a:lnTo>
                  <a:pt x="94585" y="24718"/>
                </a:lnTo>
                <a:lnTo>
                  <a:pt x="94585" y="24718"/>
                </a:lnTo>
                <a:close/>
              </a:path>
            </a:pathLst>
          </a:custGeom>
          <a:solidFill>
            <a:srgbClr val="C54B38"/>
          </a:solidFill>
          <a:ln/>
        </p:spPr>
      </p:sp>
      <p:sp>
        <p:nvSpPr>
          <p:cNvPr id="22" name="Text 19"/>
          <p:cNvSpPr/>
          <p:nvPr/>
        </p:nvSpPr>
        <p:spPr>
          <a:xfrm>
            <a:off x="983457" y="6421039"/>
            <a:ext cx="1910616" cy="1891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3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April 29, 2026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983457" y="6610259"/>
            <a:ext cx="1920074" cy="2270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2" dirty="0">
                <a:solidFill>
                  <a:srgbClr val="F0F2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Voting Rights Act 2026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8120113" y="6421039"/>
            <a:ext cx="3688813" cy="1891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043" dirty="0">
                <a:solidFill>
                  <a:srgbClr val="8C8C8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Prepared For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8110654" y="6610259"/>
            <a:ext cx="3698272" cy="2270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192" dirty="0">
                <a:solidFill>
                  <a:srgbClr val="F0F2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Civic Tech Designers, Developers &amp; Product Managers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Voting Rights Act 2026</dc:title>
  <dc:subject>The Voting Rights Act 2026</dc:subject>
  <dc:creator>Kimi</dc:creator>
  <cp:lastModifiedBy>Kimi</cp:lastModifiedBy>
  <cp:revision>1</cp:revision>
  <dcterms:created xsi:type="dcterms:W3CDTF">2026-04-30T07:19:42Z</dcterms:created>
  <dcterms:modified xsi:type="dcterms:W3CDTF">2026-04-30T07:19:42Z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4" name="AIGC">
    <vt:lpwstr>{"Label":"The Voting Rights Act 2026","ContentProducer":"001191110108MACG2KBH8F10000","ProduceID":"19ddd3ff-5762-855c-8000-000014734e8e","ReservedCode1":"","ContentPropagator":"001191110108MACG2KBH8F20000","PropagateID":"19ddd3ff-5762-855c-8000-000014734e8e","ReservedCode2":""}</vt:lpwstr>
  </property>
</Properties>
</file>